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8" r:id="rId5"/>
    <p:sldId id="265" r:id="rId6"/>
    <p:sldId id="290" r:id="rId7"/>
    <p:sldId id="273" r:id="rId8"/>
    <p:sldId id="274" r:id="rId9"/>
    <p:sldId id="284" r:id="rId10"/>
    <p:sldId id="283" r:id="rId11"/>
    <p:sldId id="294" r:id="rId12"/>
    <p:sldId id="281" r:id="rId13"/>
    <p:sldId id="295" r:id="rId14"/>
    <p:sldId id="287" r:id="rId15"/>
    <p:sldId id="267" r:id="rId16"/>
  </p:sldIdLst>
  <p:sldSz cx="9144000" cy="5143500" type="screen16x9"/>
  <p:notesSz cx="7010400" cy="92964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ffman, Tina L" initials="HTL" lastIdx="3" clrIdx="0">
    <p:extLst>
      <p:ext uri="{19B8F6BF-5375-455C-9EA6-DF929625EA0E}">
        <p15:presenceInfo xmlns:p15="http://schemas.microsoft.com/office/powerpoint/2012/main" userId="S-1-5-21-400835661-740889916-1093625069-155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19"/>
    <a:srgbClr val="628C3D"/>
    <a:srgbClr val="F3DAB2"/>
    <a:srgbClr val="999999"/>
    <a:srgbClr val="E60D2E"/>
    <a:srgbClr val="00687F"/>
    <a:srgbClr val="DFE8D8"/>
    <a:srgbClr val="CFDCC4"/>
    <a:srgbClr val="B0C59E"/>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01" autoAdjust="0"/>
  </p:normalViewPr>
  <p:slideViewPr>
    <p:cSldViewPr snapToGrid="0">
      <p:cViewPr varScale="1">
        <p:scale>
          <a:sx n="119" d="100"/>
          <a:sy n="119" d="100"/>
        </p:scale>
        <p:origin x="1374" y="10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A527D-B5B8-4D50-B3CB-E6BAFA0701C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20C74CB2-814A-432A-A223-8FB785E6DDE9}">
      <dgm:prSet phldrT="[Text]" custT="1"/>
      <dgm:spPr>
        <a:solidFill>
          <a:srgbClr val="C00000"/>
        </a:solidFill>
        <a:ln>
          <a:solidFill>
            <a:srgbClr val="C00000"/>
          </a:solidFill>
        </a:ln>
      </dgm:spPr>
      <dgm:t>
        <a:bodyPr/>
        <a:lstStyle/>
        <a:p>
          <a:r>
            <a:rPr lang="en-US" sz="2000" b="1" dirty="0">
              <a:latin typeface="Arial" panose="020B0604020202020204" pitchFamily="34" charset="0"/>
              <a:cs typeface="Arial" panose="020B0604020202020204" pitchFamily="34" charset="0"/>
            </a:rPr>
            <a:t>Residential</a:t>
          </a:r>
        </a:p>
      </dgm:t>
    </dgm:pt>
    <dgm:pt modelId="{0C9CDFDB-210D-48F5-9C8D-A7082337BE1B}" type="parTrans" cxnId="{531A7629-55FE-4D66-8D59-C07706A4FD7A}">
      <dgm:prSet/>
      <dgm:spPr/>
      <dgm:t>
        <a:bodyPr/>
        <a:lstStyle/>
        <a:p>
          <a:endParaRPr lang="en-US">
            <a:latin typeface="Segoe UI" panose="020B0502040204020203" pitchFamily="34" charset="0"/>
            <a:cs typeface="Segoe UI" panose="020B0502040204020203" pitchFamily="34" charset="0"/>
          </a:endParaRPr>
        </a:p>
      </dgm:t>
    </dgm:pt>
    <dgm:pt modelId="{22477EBB-0337-4F41-95C1-F3E0C11D19BE}" type="sibTrans" cxnId="{531A7629-55FE-4D66-8D59-C07706A4FD7A}">
      <dgm:prSet/>
      <dgm:spPr/>
      <dgm:t>
        <a:bodyPr/>
        <a:lstStyle/>
        <a:p>
          <a:endParaRPr lang="en-US">
            <a:latin typeface="Segoe UI" panose="020B0502040204020203" pitchFamily="34" charset="0"/>
            <a:cs typeface="Segoe UI" panose="020B0502040204020203" pitchFamily="34" charset="0"/>
          </a:endParaRPr>
        </a:p>
      </dgm:t>
    </dgm:pt>
    <dgm:pt modelId="{DB122019-1679-4BDE-B3B8-507541D6C22F}">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Equipment</a:t>
          </a:r>
        </a:p>
      </dgm:t>
    </dgm:pt>
    <dgm:pt modelId="{1603086E-81B2-4F87-97AD-54E220EA86EC}" type="parTrans" cxnId="{E57D9697-9251-4C9E-AEA3-FAE5CD33948F}">
      <dgm:prSet/>
      <dgm:spPr/>
      <dgm:t>
        <a:bodyPr/>
        <a:lstStyle/>
        <a:p>
          <a:endParaRPr lang="en-US">
            <a:latin typeface="Segoe UI" panose="020B0502040204020203" pitchFamily="34" charset="0"/>
            <a:cs typeface="Segoe UI" panose="020B0502040204020203" pitchFamily="34" charset="0"/>
          </a:endParaRPr>
        </a:p>
      </dgm:t>
    </dgm:pt>
    <dgm:pt modelId="{27FECE5E-E8CE-4C7C-B20A-23FF07E95E7C}" type="sibTrans" cxnId="{E57D9697-9251-4C9E-AEA3-FAE5CD33948F}">
      <dgm:prSet/>
      <dgm:spPr/>
      <dgm:t>
        <a:bodyPr/>
        <a:lstStyle/>
        <a:p>
          <a:endParaRPr lang="en-US">
            <a:latin typeface="Segoe UI" panose="020B0502040204020203" pitchFamily="34" charset="0"/>
            <a:cs typeface="Segoe UI" panose="020B0502040204020203" pitchFamily="34" charset="0"/>
          </a:endParaRPr>
        </a:p>
      </dgm:t>
    </dgm:pt>
    <dgm:pt modelId="{37406CB5-C863-4B01-928F-85615FB50D9C}">
      <dgm:prSet phldrT="[Text]" custT="1"/>
      <dgm:spPr>
        <a:solidFill>
          <a:srgbClr val="4C2F48"/>
        </a:solidFill>
        <a:ln>
          <a:solidFill>
            <a:srgbClr val="4C2F48"/>
          </a:solidFill>
        </a:ln>
      </dgm:spPr>
      <dgm:t>
        <a:bodyPr/>
        <a:lstStyle/>
        <a:p>
          <a:r>
            <a:rPr lang="en-US" sz="2000" b="1" dirty="0">
              <a:latin typeface="Arial" panose="020B0604020202020204" pitchFamily="34" charset="0"/>
              <a:cs typeface="Arial" panose="020B0604020202020204" pitchFamily="34" charset="0"/>
            </a:rPr>
            <a:t>Nonresidential</a:t>
          </a:r>
        </a:p>
      </dgm:t>
    </dgm:pt>
    <dgm:pt modelId="{29CFA488-96AE-4E3E-AA2D-00E9C1A16884}" type="parTrans" cxnId="{249821BA-88D6-415A-BE92-2F7AA40C47A0}">
      <dgm:prSet/>
      <dgm:spPr/>
      <dgm:t>
        <a:bodyPr/>
        <a:lstStyle/>
        <a:p>
          <a:endParaRPr lang="en-US">
            <a:latin typeface="Segoe UI" panose="020B0502040204020203" pitchFamily="34" charset="0"/>
            <a:cs typeface="Segoe UI" panose="020B0502040204020203" pitchFamily="34" charset="0"/>
          </a:endParaRPr>
        </a:p>
      </dgm:t>
    </dgm:pt>
    <dgm:pt modelId="{11309C99-C47F-4E76-9BD1-0875E786A113}" type="sibTrans" cxnId="{249821BA-88D6-415A-BE92-2F7AA40C47A0}">
      <dgm:prSet/>
      <dgm:spPr/>
      <dgm:t>
        <a:bodyPr/>
        <a:lstStyle/>
        <a:p>
          <a:endParaRPr lang="en-US">
            <a:latin typeface="Segoe UI" panose="020B0502040204020203" pitchFamily="34" charset="0"/>
            <a:cs typeface="Segoe UI" panose="020B0502040204020203" pitchFamily="34" charset="0"/>
          </a:endParaRPr>
        </a:p>
      </dgm:t>
    </dgm:pt>
    <dgm:pt modelId="{DB1FE994-BFCE-44EB-8972-3FC021017187}">
      <dgm:prSet phldrT="[Text]" custT="1"/>
      <dgm:spPr>
        <a:solidFill>
          <a:srgbClr val="B7ABB5">
            <a:alpha val="90000"/>
          </a:srgbClr>
        </a:solidFill>
        <a:ln>
          <a:solidFill>
            <a:srgbClr val="B7ABB5">
              <a:alpha val="90000"/>
            </a:srgbClr>
          </a:solidFill>
        </a:ln>
      </dgm:spPr>
      <dgm:t>
        <a:bodyPr/>
        <a:lstStyle/>
        <a:p>
          <a:r>
            <a:rPr lang="en-US" sz="1400" b="0" dirty="0">
              <a:latin typeface="Arial" panose="020B0604020202020204" pitchFamily="34" charset="0"/>
              <a:cs typeface="Arial" panose="020B0604020202020204" pitchFamily="34" charset="0"/>
            </a:rPr>
            <a:t>Nonresidential Equipment</a:t>
          </a:r>
        </a:p>
      </dgm:t>
    </dgm:pt>
    <dgm:pt modelId="{7C0D9340-1F6C-49A9-991B-EA1DB2029FC2}" type="parTrans" cxnId="{63E37AA9-5D3B-46A1-A11F-62EEBF77F2D5}">
      <dgm:prSet/>
      <dgm:spPr/>
      <dgm:t>
        <a:bodyPr/>
        <a:lstStyle/>
        <a:p>
          <a:endParaRPr lang="en-US">
            <a:latin typeface="Segoe UI" panose="020B0502040204020203" pitchFamily="34" charset="0"/>
            <a:cs typeface="Segoe UI" panose="020B0502040204020203" pitchFamily="34" charset="0"/>
          </a:endParaRPr>
        </a:p>
      </dgm:t>
    </dgm:pt>
    <dgm:pt modelId="{258FB7B6-87DF-4610-9589-42C3DA96ADCA}" type="sibTrans" cxnId="{63E37AA9-5D3B-46A1-A11F-62EEBF77F2D5}">
      <dgm:prSet/>
      <dgm:spPr/>
      <dgm:t>
        <a:bodyPr/>
        <a:lstStyle/>
        <a:p>
          <a:endParaRPr lang="en-US">
            <a:latin typeface="Segoe UI" panose="020B0502040204020203" pitchFamily="34" charset="0"/>
            <a:cs typeface="Segoe UI" panose="020B0502040204020203" pitchFamily="34" charset="0"/>
          </a:endParaRPr>
        </a:p>
      </dgm:t>
    </dgm:pt>
    <dgm:pt modelId="{1EECD180-7C22-4125-8170-7D92DEDB5BA5}">
      <dgm:prSet phldrT="[Text]" custT="1"/>
      <dgm:spPr>
        <a:solidFill>
          <a:srgbClr val="00687F"/>
        </a:solidFill>
        <a:ln>
          <a:solidFill>
            <a:srgbClr val="00687F"/>
          </a:solidFill>
        </a:ln>
      </dgm:spPr>
      <dgm:t>
        <a:bodyPr/>
        <a:lstStyle/>
        <a:p>
          <a:r>
            <a:rPr lang="en-US" sz="2000" b="1" dirty="0">
              <a:latin typeface="Arial" panose="020B0604020202020204" pitchFamily="34" charset="0"/>
              <a:cs typeface="Arial" panose="020B0604020202020204" pitchFamily="34" charset="0"/>
            </a:rPr>
            <a:t>Multi-Sector / Other</a:t>
          </a:r>
        </a:p>
      </dgm:t>
    </dgm:pt>
    <dgm:pt modelId="{A002FC0C-E233-4520-ACF9-2E7A9138BDB4}" type="parTrans" cxnId="{4E4B329B-E078-4B65-822E-1145D84FF0FA}">
      <dgm:prSet/>
      <dgm:spPr/>
      <dgm:t>
        <a:bodyPr/>
        <a:lstStyle/>
        <a:p>
          <a:endParaRPr lang="en-US">
            <a:latin typeface="Segoe UI" panose="020B0502040204020203" pitchFamily="34" charset="0"/>
            <a:cs typeface="Segoe UI" panose="020B0502040204020203" pitchFamily="34" charset="0"/>
          </a:endParaRPr>
        </a:p>
      </dgm:t>
    </dgm:pt>
    <dgm:pt modelId="{6ABF8B41-7FE9-4B0B-A40C-88BA08B91890}" type="sibTrans" cxnId="{4E4B329B-E078-4B65-822E-1145D84FF0FA}">
      <dgm:prSet/>
      <dgm:spPr/>
      <dgm:t>
        <a:bodyPr/>
        <a:lstStyle/>
        <a:p>
          <a:endParaRPr lang="en-US">
            <a:latin typeface="Segoe UI" panose="020B0502040204020203" pitchFamily="34" charset="0"/>
            <a:cs typeface="Segoe UI" panose="020B0502040204020203" pitchFamily="34" charset="0"/>
          </a:endParaRPr>
        </a:p>
      </dgm:t>
    </dgm:pt>
    <dgm:pt modelId="{861E9F88-0A33-4F28-8BC0-E89F46CF89B4}">
      <dgm:prSet phldrT="[Text]" custT="1"/>
      <dgm:spPr>
        <a:solidFill>
          <a:srgbClr val="CCE0E5">
            <a:alpha val="89804"/>
          </a:srgbClr>
        </a:solidFill>
        <a:ln>
          <a:solidFill>
            <a:srgbClr val="CCE0E5">
              <a:alpha val="90000"/>
            </a:srgbClr>
          </a:solidFill>
        </a:ln>
      </dgm:spPr>
      <dgm:t>
        <a:bodyPr/>
        <a:lstStyle/>
        <a:p>
          <a:r>
            <a:rPr lang="en-US" sz="1400" b="0" dirty="0">
              <a:latin typeface="Arial" panose="020B0604020202020204" pitchFamily="34" charset="0"/>
              <a:cs typeface="Arial" panose="020B0604020202020204" pitchFamily="34" charset="0"/>
            </a:rPr>
            <a:t>Education</a:t>
          </a:r>
        </a:p>
      </dgm:t>
    </dgm:pt>
    <dgm:pt modelId="{AF374454-0932-4A92-9F32-7D562CD12C5A}" type="parTrans" cxnId="{9CA8E377-0BB8-46D6-A54C-89E97D1E1BBF}">
      <dgm:prSet/>
      <dgm:spPr/>
      <dgm:t>
        <a:bodyPr/>
        <a:lstStyle/>
        <a:p>
          <a:endParaRPr lang="en-US">
            <a:latin typeface="Segoe UI" panose="020B0502040204020203" pitchFamily="34" charset="0"/>
            <a:cs typeface="Segoe UI" panose="020B0502040204020203" pitchFamily="34" charset="0"/>
          </a:endParaRPr>
        </a:p>
      </dgm:t>
    </dgm:pt>
    <dgm:pt modelId="{07518AFE-A756-472A-A972-B2C31722405B}" type="sibTrans" cxnId="{9CA8E377-0BB8-46D6-A54C-89E97D1E1BBF}">
      <dgm:prSet/>
      <dgm:spPr/>
      <dgm:t>
        <a:bodyPr/>
        <a:lstStyle/>
        <a:p>
          <a:endParaRPr lang="en-US">
            <a:latin typeface="Segoe UI" panose="020B0502040204020203" pitchFamily="34" charset="0"/>
            <a:cs typeface="Segoe UI" panose="020B0502040204020203" pitchFamily="34" charset="0"/>
          </a:endParaRPr>
        </a:p>
      </dgm:t>
    </dgm:pt>
    <dgm:pt modelId="{46DA3F2C-504A-4D95-A915-822B1D4F72BD}">
      <dgm:prSet phldrT="[Text]" custT="1"/>
      <dgm:spPr>
        <a:solidFill>
          <a:srgbClr val="628C3D"/>
        </a:solidFill>
        <a:ln>
          <a:solidFill>
            <a:srgbClr val="628C3D"/>
          </a:solidFill>
        </a:ln>
      </dgm:spPr>
      <dgm:t>
        <a:bodyPr/>
        <a:lstStyle/>
        <a:p>
          <a:r>
            <a:rPr lang="en-US" sz="2000" b="1" dirty="0">
              <a:latin typeface="Arial" panose="020B0604020202020204" pitchFamily="34" charset="0"/>
              <a:cs typeface="Arial" panose="020B0604020202020204" pitchFamily="34" charset="0"/>
            </a:rPr>
            <a:t>Demand Response</a:t>
          </a:r>
        </a:p>
      </dgm:t>
    </dgm:pt>
    <dgm:pt modelId="{4AC42A62-7486-43F6-8FD1-A6E8B51A04E5}" type="parTrans" cxnId="{626B205A-52D3-4D90-9C7E-26B74011A08B}">
      <dgm:prSet/>
      <dgm:spPr/>
      <dgm:t>
        <a:bodyPr/>
        <a:lstStyle/>
        <a:p>
          <a:endParaRPr lang="en-US"/>
        </a:p>
      </dgm:t>
    </dgm:pt>
    <dgm:pt modelId="{17A5D727-9A63-46B1-90E7-1339B4F18D1B}" type="sibTrans" cxnId="{626B205A-52D3-4D90-9C7E-26B74011A08B}">
      <dgm:prSet/>
      <dgm:spPr/>
      <dgm:t>
        <a:bodyPr/>
        <a:lstStyle/>
        <a:p>
          <a:endParaRPr lang="en-US"/>
        </a:p>
      </dgm:t>
    </dgm:pt>
    <dgm:pt modelId="{DE5D48C8-DA9A-4D6A-9FA4-490B2806CA93}">
      <dgm:prSet phldrT="[Text]" custT="1"/>
      <dgm:spPr>
        <a:solidFill>
          <a:srgbClr val="DFE8D8">
            <a:alpha val="89804"/>
          </a:srgbClr>
        </a:solidFill>
        <a:ln>
          <a:solidFill>
            <a:srgbClr val="DFE8D8">
              <a:alpha val="90000"/>
            </a:srgbClr>
          </a:solidFill>
        </a:ln>
      </dgm:spPr>
      <dgm:t>
        <a:bodyPr/>
        <a:lstStyle/>
        <a:p>
          <a:r>
            <a:rPr lang="en-US" sz="1400" b="0" dirty="0">
              <a:latin typeface="Arial" panose="020B0604020202020204" pitchFamily="34" charset="0"/>
              <a:cs typeface="Arial" panose="020B0604020202020204" pitchFamily="34" charset="0"/>
            </a:rPr>
            <a:t>Residential Load Management</a:t>
          </a:r>
        </a:p>
      </dgm:t>
    </dgm:pt>
    <dgm:pt modelId="{E35962EF-1B7A-4536-AB67-CE1DA7037736}" type="parTrans" cxnId="{571202A9-10F0-4C47-ACAC-8E20E75FDDE7}">
      <dgm:prSet/>
      <dgm:spPr/>
      <dgm:t>
        <a:bodyPr/>
        <a:lstStyle/>
        <a:p>
          <a:endParaRPr lang="en-US"/>
        </a:p>
      </dgm:t>
    </dgm:pt>
    <dgm:pt modelId="{19CC5474-9997-4014-BA15-2C399D1046E0}" type="sibTrans" cxnId="{571202A9-10F0-4C47-ACAC-8E20E75FDDE7}">
      <dgm:prSet/>
      <dgm:spPr/>
      <dgm:t>
        <a:bodyPr/>
        <a:lstStyle/>
        <a:p>
          <a:endParaRPr lang="en-US"/>
        </a:p>
      </dgm:t>
    </dgm:pt>
    <dgm:pt modelId="{C3D2B61F-3585-4192-9ABA-217F30679E2B}">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Assessment</a:t>
          </a:r>
        </a:p>
      </dgm:t>
    </dgm:pt>
    <dgm:pt modelId="{02ADADB2-C76A-49D0-BABB-0110B11A891E}" type="parTrans" cxnId="{C621826F-F046-4110-B741-4C767EF26A14}">
      <dgm:prSet/>
      <dgm:spPr/>
      <dgm:t>
        <a:bodyPr/>
        <a:lstStyle/>
        <a:p>
          <a:endParaRPr lang="en-US"/>
        </a:p>
      </dgm:t>
    </dgm:pt>
    <dgm:pt modelId="{0135CD91-947E-4CA1-922A-9F125FAA1625}" type="sibTrans" cxnId="{C621826F-F046-4110-B741-4C767EF26A14}">
      <dgm:prSet/>
      <dgm:spPr/>
      <dgm:t>
        <a:bodyPr/>
        <a:lstStyle/>
        <a:p>
          <a:endParaRPr lang="en-US"/>
        </a:p>
      </dgm:t>
    </dgm:pt>
    <dgm:pt modelId="{908A69B7-55BD-43CE-BF2A-819B57E5B623}">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Behavioral</a:t>
          </a:r>
        </a:p>
      </dgm:t>
    </dgm:pt>
    <dgm:pt modelId="{FDA9296B-BB25-42C4-B905-4DB5C1D774B7}" type="parTrans" cxnId="{304BB05C-87CD-4A2C-8808-6696A357B509}">
      <dgm:prSet/>
      <dgm:spPr/>
      <dgm:t>
        <a:bodyPr/>
        <a:lstStyle/>
        <a:p>
          <a:endParaRPr lang="en-US"/>
        </a:p>
      </dgm:t>
    </dgm:pt>
    <dgm:pt modelId="{BBCC0927-DD7D-4AF6-A2B2-0F1AA3C70240}" type="sibTrans" cxnId="{304BB05C-87CD-4A2C-8808-6696A357B509}">
      <dgm:prSet/>
      <dgm:spPr/>
      <dgm:t>
        <a:bodyPr/>
        <a:lstStyle/>
        <a:p>
          <a:endParaRPr lang="en-US"/>
        </a:p>
      </dgm:t>
    </dgm:pt>
    <dgm:pt modelId="{CD7E81FE-A4C7-4C48-970F-6E8DA428E2DD}">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Appliance Recycling</a:t>
          </a:r>
        </a:p>
      </dgm:t>
    </dgm:pt>
    <dgm:pt modelId="{486C14C8-36E6-4BFA-B672-32484360EEFC}" type="parTrans" cxnId="{6CDDA3D4-0963-4053-83EB-1D125C04A568}">
      <dgm:prSet/>
      <dgm:spPr/>
      <dgm:t>
        <a:bodyPr/>
        <a:lstStyle/>
        <a:p>
          <a:endParaRPr lang="en-US"/>
        </a:p>
      </dgm:t>
    </dgm:pt>
    <dgm:pt modelId="{FE0247E4-7C20-4BFB-B32F-3409DF0B383E}" type="sibTrans" cxnId="{6CDDA3D4-0963-4053-83EB-1D125C04A568}">
      <dgm:prSet/>
      <dgm:spPr/>
      <dgm:t>
        <a:bodyPr/>
        <a:lstStyle/>
        <a:p>
          <a:endParaRPr lang="en-US"/>
        </a:p>
      </dgm:t>
    </dgm:pt>
    <dgm:pt modelId="{9DD9C6E6-AF5C-4925-8031-AE6698BF5F73}">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Low Income</a:t>
          </a:r>
        </a:p>
      </dgm:t>
    </dgm:pt>
    <dgm:pt modelId="{A7E504F8-69E5-43A3-893C-3AC2163E2375}" type="parTrans" cxnId="{0B79DFEA-A567-4185-B60B-A1863EBC8B61}">
      <dgm:prSet/>
      <dgm:spPr/>
      <dgm:t>
        <a:bodyPr/>
        <a:lstStyle/>
        <a:p>
          <a:endParaRPr lang="en-US"/>
        </a:p>
      </dgm:t>
    </dgm:pt>
    <dgm:pt modelId="{E0B57CC4-C9D2-47DE-8148-16D9DB19D38B}" type="sibTrans" cxnId="{0B79DFEA-A567-4185-B60B-A1863EBC8B61}">
      <dgm:prSet/>
      <dgm:spPr/>
      <dgm:t>
        <a:bodyPr/>
        <a:lstStyle/>
        <a:p>
          <a:endParaRPr lang="en-US"/>
        </a:p>
      </dgm:t>
    </dgm:pt>
    <dgm:pt modelId="{94C08A4D-D203-48C7-873F-511DE1FC54DD}">
      <dgm:prSet phldrT="[Text]" custT="1"/>
      <dgm:spPr>
        <a:solidFill>
          <a:srgbClr val="B7ABB5">
            <a:alpha val="90000"/>
          </a:srgbClr>
        </a:solidFill>
        <a:ln>
          <a:solidFill>
            <a:srgbClr val="B7ABB5">
              <a:alpha val="90000"/>
            </a:srgbClr>
          </a:solidFill>
        </a:ln>
      </dgm:spPr>
      <dgm:t>
        <a:bodyPr/>
        <a:lstStyle/>
        <a:p>
          <a:r>
            <a:rPr lang="en-US" sz="1400" b="0" dirty="0">
              <a:latin typeface="Arial" panose="020B0604020202020204" pitchFamily="34" charset="0"/>
              <a:cs typeface="Arial" panose="020B0604020202020204" pitchFamily="34" charset="0"/>
            </a:rPr>
            <a:t>Nonresidential Energy Solutions</a:t>
          </a:r>
        </a:p>
      </dgm:t>
    </dgm:pt>
    <dgm:pt modelId="{B2FAA332-CC25-4D52-9F7A-F040FE23A142}" type="parTrans" cxnId="{3DE19675-7771-414F-AFD5-76549CB19826}">
      <dgm:prSet/>
      <dgm:spPr/>
      <dgm:t>
        <a:bodyPr/>
        <a:lstStyle/>
        <a:p>
          <a:endParaRPr lang="en-US"/>
        </a:p>
      </dgm:t>
    </dgm:pt>
    <dgm:pt modelId="{E29FAC5E-8ECF-4C9F-ACDC-5B7D2BC58D79}" type="sibTrans" cxnId="{3DE19675-7771-414F-AFD5-76549CB19826}">
      <dgm:prSet/>
      <dgm:spPr/>
      <dgm:t>
        <a:bodyPr/>
        <a:lstStyle/>
        <a:p>
          <a:endParaRPr lang="en-US"/>
        </a:p>
      </dgm:t>
    </dgm:pt>
    <dgm:pt modelId="{BF6E82D6-5989-4D38-95FA-068A84333BE8}">
      <dgm:prSet phldrT="[Text]" custT="1"/>
      <dgm:spPr>
        <a:solidFill>
          <a:srgbClr val="B7ABB5">
            <a:alpha val="90000"/>
          </a:srgbClr>
        </a:solidFill>
        <a:ln>
          <a:solidFill>
            <a:srgbClr val="B7ABB5">
              <a:alpha val="90000"/>
            </a:srgbClr>
          </a:solidFill>
        </a:ln>
      </dgm:spPr>
      <dgm:t>
        <a:bodyPr/>
        <a:lstStyle/>
        <a:p>
          <a:r>
            <a:rPr lang="en-US" sz="1400" b="0" dirty="0">
              <a:latin typeface="Arial" panose="020B0604020202020204" pitchFamily="34" charset="0"/>
              <a:cs typeface="Arial" panose="020B0604020202020204" pitchFamily="34" charset="0"/>
            </a:rPr>
            <a:t>Commercial New Construction</a:t>
          </a:r>
        </a:p>
      </dgm:t>
    </dgm:pt>
    <dgm:pt modelId="{71E8C1FF-3613-4DB3-9148-36D601A0354F}" type="parTrans" cxnId="{D5307C00-60F3-44FF-8897-ED3ED0685E1A}">
      <dgm:prSet/>
      <dgm:spPr/>
      <dgm:t>
        <a:bodyPr/>
        <a:lstStyle/>
        <a:p>
          <a:endParaRPr lang="en-US"/>
        </a:p>
      </dgm:t>
    </dgm:pt>
    <dgm:pt modelId="{C9CB2CAE-6E9B-4583-9243-9101C197636E}" type="sibTrans" cxnId="{D5307C00-60F3-44FF-8897-ED3ED0685E1A}">
      <dgm:prSet/>
      <dgm:spPr/>
      <dgm:t>
        <a:bodyPr/>
        <a:lstStyle/>
        <a:p>
          <a:endParaRPr lang="en-US"/>
        </a:p>
      </dgm:t>
    </dgm:pt>
    <dgm:pt modelId="{D0500B8C-B75A-457F-9084-862147C7A5F6}">
      <dgm:prSet phldrT="[Text]" custT="1"/>
      <dgm:spPr>
        <a:solidFill>
          <a:srgbClr val="B7ABB5">
            <a:alpha val="90000"/>
          </a:srgbClr>
        </a:solidFill>
        <a:ln>
          <a:solidFill>
            <a:srgbClr val="B7ABB5">
              <a:alpha val="90000"/>
            </a:srgbClr>
          </a:solidFill>
        </a:ln>
      </dgm:spPr>
      <dgm:t>
        <a:bodyPr/>
        <a:lstStyle/>
        <a:p>
          <a:r>
            <a:rPr lang="en-US" sz="1400" b="0" dirty="0">
              <a:latin typeface="Arial" panose="020B0604020202020204" pitchFamily="34" charset="0"/>
              <a:cs typeface="Arial" panose="020B0604020202020204" pitchFamily="34" charset="0"/>
            </a:rPr>
            <a:t>Nonresidential Low Income</a:t>
          </a:r>
        </a:p>
      </dgm:t>
    </dgm:pt>
    <dgm:pt modelId="{9C9D841A-6AC0-4844-B78E-D76B866C9375}" type="parTrans" cxnId="{8E18FA13-3D5D-4D20-BD97-313DDA263494}">
      <dgm:prSet/>
      <dgm:spPr/>
      <dgm:t>
        <a:bodyPr/>
        <a:lstStyle/>
        <a:p>
          <a:endParaRPr lang="en-US"/>
        </a:p>
      </dgm:t>
    </dgm:pt>
    <dgm:pt modelId="{A9919937-BF91-4DB0-86C8-8F024828E6DC}" type="sibTrans" cxnId="{8E18FA13-3D5D-4D20-BD97-313DDA263494}">
      <dgm:prSet/>
      <dgm:spPr/>
      <dgm:t>
        <a:bodyPr/>
        <a:lstStyle/>
        <a:p>
          <a:endParaRPr lang="en-US"/>
        </a:p>
      </dgm:t>
    </dgm:pt>
    <dgm:pt modelId="{0C3D462B-87C0-4B59-96F9-4A5A9EC985B0}">
      <dgm:prSet phldrT="[Text]" custT="1"/>
      <dgm:spPr>
        <a:solidFill>
          <a:srgbClr val="FACED5">
            <a:alpha val="89804"/>
          </a:srgbClr>
        </a:solidFill>
        <a:ln>
          <a:solidFill>
            <a:srgbClr val="FACED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08481341-9A24-4B3A-860B-29610AF44B11}" type="parTrans" cxnId="{D91B34B1-A905-4EA6-8B02-651B2F625EC8}">
      <dgm:prSet/>
      <dgm:spPr/>
      <dgm:t>
        <a:bodyPr/>
        <a:lstStyle/>
        <a:p>
          <a:endParaRPr lang="en-US"/>
        </a:p>
      </dgm:t>
    </dgm:pt>
    <dgm:pt modelId="{6EDE0F77-5299-4C7B-AEDF-368942ED4D54}" type="sibTrans" cxnId="{D91B34B1-A905-4EA6-8B02-651B2F625EC8}">
      <dgm:prSet/>
      <dgm:spPr/>
      <dgm:t>
        <a:bodyPr/>
        <a:lstStyle/>
        <a:p>
          <a:endParaRPr lang="en-US"/>
        </a:p>
      </dgm:t>
    </dgm:pt>
    <dgm:pt modelId="{67000899-66B8-479D-8270-A058685D1CB9}">
      <dgm:prSet phldrT="[Text]" custT="1"/>
      <dgm:spPr>
        <a:solidFill>
          <a:srgbClr val="FACED5">
            <a:alpha val="89804"/>
          </a:srgbClr>
        </a:solidFill>
        <a:ln>
          <a:solidFill>
            <a:srgbClr val="FACED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289CB740-E37B-4643-976B-94610F7ADAF2}" type="parTrans" cxnId="{3B60B34B-7AFC-42B5-BCFD-9580DC99A60C}">
      <dgm:prSet/>
      <dgm:spPr/>
      <dgm:t>
        <a:bodyPr/>
        <a:lstStyle/>
        <a:p>
          <a:endParaRPr lang="en-US"/>
        </a:p>
      </dgm:t>
    </dgm:pt>
    <dgm:pt modelId="{37AEB158-DF82-4021-97CA-158A72608AF9}" type="sibTrans" cxnId="{3B60B34B-7AFC-42B5-BCFD-9580DC99A60C}">
      <dgm:prSet/>
      <dgm:spPr/>
      <dgm:t>
        <a:bodyPr/>
        <a:lstStyle/>
        <a:p>
          <a:endParaRPr lang="en-US"/>
        </a:p>
      </dgm:t>
    </dgm:pt>
    <dgm:pt modelId="{CE9A01DF-67C5-4E9B-90F6-FF9E41F6BB15}">
      <dgm:prSet phldrT="[Text]" custT="1"/>
      <dgm:spPr>
        <a:solidFill>
          <a:srgbClr val="FACED5">
            <a:alpha val="89804"/>
          </a:srgbClr>
        </a:solidFill>
        <a:ln>
          <a:solidFill>
            <a:srgbClr val="FACED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ADCE4B08-80B4-4A91-8692-C079ED2CC129}" type="parTrans" cxnId="{547A17CB-B8E7-419A-BC15-24F43B4297AE}">
      <dgm:prSet/>
      <dgm:spPr/>
      <dgm:t>
        <a:bodyPr/>
        <a:lstStyle/>
        <a:p>
          <a:endParaRPr lang="en-US"/>
        </a:p>
      </dgm:t>
    </dgm:pt>
    <dgm:pt modelId="{0E5A2D4B-9AFD-4213-A5B8-107EDADB9D1B}" type="sibTrans" cxnId="{547A17CB-B8E7-419A-BC15-24F43B4297AE}">
      <dgm:prSet/>
      <dgm:spPr/>
      <dgm:t>
        <a:bodyPr/>
        <a:lstStyle/>
        <a:p>
          <a:endParaRPr lang="en-US"/>
        </a:p>
      </dgm:t>
    </dgm:pt>
    <dgm:pt modelId="{8A3F3950-3C97-4EC1-BF8E-21089716EBFB}">
      <dgm:prSet phldrT="[Text]" custT="1"/>
      <dgm:spPr>
        <a:solidFill>
          <a:srgbClr val="FACED5">
            <a:alpha val="89804"/>
          </a:srgbClr>
        </a:solidFill>
        <a:ln>
          <a:solidFill>
            <a:srgbClr val="FACED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E26D9C6E-E1DC-4C94-8F1E-20CD63CDEE4D}" type="parTrans" cxnId="{EBC5D71C-EED4-4308-8B78-BCEB79E9DDE2}">
      <dgm:prSet/>
      <dgm:spPr/>
      <dgm:t>
        <a:bodyPr/>
        <a:lstStyle/>
        <a:p>
          <a:endParaRPr lang="en-US"/>
        </a:p>
      </dgm:t>
    </dgm:pt>
    <dgm:pt modelId="{851D33DE-C2AE-499B-91EE-4179E8D15BDE}" type="sibTrans" cxnId="{EBC5D71C-EED4-4308-8B78-BCEB79E9DDE2}">
      <dgm:prSet/>
      <dgm:spPr/>
      <dgm:t>
        <a:bodyPr/>
        <a:lstStyle/>
        <a:p>
          <a:endParaRPr lang="en-US"/>
        </a:p>
      </dgm:t>
    </dgm:pt>
    <dgm:pt modelId="{9800F088-E32A-4646-B0EE-742D070E9712}">
      <dgm:prSet phldrT="[Text]" custT="1"/>
      <dgm:spPr>
        <a:solidFill>
          <a:srgbClr val="B7ABB5">
            <a:alpha val="90000"/>
          </a:srgbClr>
        </a:solidFill>
        <a:ln>
          <a:solidFill>
            <a:srgbClr val="B7ABB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BAD8AD4E-0273-4D27-9B7A-BD21CC81D448}" type="parTrans" cxnId="{03E548E1-1C52-415D-8299-67160B17C554}">
      <dgm:prSet/>
      <dgm:spPr/>
      <dgm:t>
        <a:bodyPr/>
        <a:lstStyle/>
        <a:p>
          <a:endParaRPr lang="en-US"/>
        </a:p>
      </dgm:t>
    </dgm:pt>
    <dgm:pt modelId="{9545B1DF-525E-4C5D-84F2-8966A564629B}" type="sibTrans" cxnId="{03E548E1-1C52-415D-8299-67160B17C554}">
      <dgm:prSet/>
      <dgm:spPr/>
      <dgm:t>
        <a:bodyPr/>
        <a:lstStyle/>
        <a:p>
          <a:endParaRPr lang="en-US"/>
        </a:p>
      </dgm:t>
    </dgm:pt>
    <dgm:pt modelId="{4DC8DF83-F2F8-421B-AE78-C282CF22EA32}">
      <dgm:prSet phldrT="[Text]" custT="1"/>
      <dgm:spPr>
        <a:solidFill>
          <a:srgbClr val="B7ABB5">
            <a:alpha val="90000"/>
          </a:srgbClr>
        </a:solidFill>
        <a:ln>
          <a:solidFill>
            <a:srgbClr val="B7ABB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43D09493-9884-4AB1-8574-BFF5B21A7EFF}" type="parTrans" cxnId="{05428F8E-F6DC-49D8-B142-73F2C67709D3}">
      <dgm:prSet/>
      <dgm:spPr/>
      <dgm:t>
        <a:bodyPr/>
        <a:lstStyle/>
        <a:p>
          <a:endParaRPr lang="en-US"/>
        </a:p>
      </dgm:t>
    </dgm:pt>
    <dgm:pt modelId="{97AF80A0-AE19-4CBE-A676-72B365E207F9}" type="sibTrans" cxnId="{05428F8E-F6DC-49D8-B142-73F2C67709D3}">
      <dgm:prSet/>
      <dgm:spPr/>
      <dgm:t>
        <a:bodyPr/>
        <a:lstStyle/>
        <a:p>
          <a:endParaRPr lang="en-US"/>
        </a:p>
      </dgm:t>
    </dgm:pt>
    <dgm:pt modelId="{0AE3FF49-BCA4-4F6F-94E8-F4CE540F5444}">
      <dgm:prSet phldrT="[Text]" custT="1"/>
      <dgm:spPr>
        <a:solidFill>
          <a:srgbClr val="B7ABB5">
            <a:alpha val="90000"/>
          </a:srgbClr>
        </a:solidFill>
        <a:ln>
          <a:solidFill>
            <a:srgbClr val="B7ABB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F3F7AEE3-6EA7-48E7-A78E-FCC71B137F51}" type="parTrans" cxnId="{FF1A6B13-E725-4632-AC0A-2F05E7B64985}">
      <dgm:prSet/>
      <dgm:spPr/>
      <dgm:t>
        <a:bodyPr/>
        <a:lstStyle/>
        <a:p>
          <a:endParaRPr lang="en-US"/>
        </a:p>
      </dgm:t>
    </dgm:pt>
    <dgm:pt modelId="{F1333AE1-F85A-4D9C-A74B-B982B11FAA5D}" type="sibTrans" cxnId="{FF1A6B13-E725-4632-AC0A-2F05E7B64985}">
      <dgm:prSet/>
      <dgm:spPr/>
      <dgm:t>
        <a:bodyPr/>
        <a:lstStyle/>
        <a:p>
          <a:endParaRPr lang="en-US"/>
        </a:p>
      </dgm:t>
    </dgm:pt>
    <dgm:pt modelId="{C27A73E7-67FB-4B62-AE11-4798461978C9}">
      <dgm:prSet phldrT="[Text]" custT="1"/>
      <dgm:spPr>
        <a:solidFill>
          <a:srgbClr val="CCE0E5">
            <a:alpha val="89804"/>
          </a:srgbClr>
        </a:solidFill>
        <a:ln>
          <a:solidFill>
            <a:srgbClr val="CCE0E5">
              <a:alpha val="90000"/>
            </a:srgbClr>
          </a:solidFill>
        </a:ln>
      </dgm:spPr>
      <dgm:t>
        <a:bodyPr/>
        <a:lstStyle/>
        <a:p>
          <a:r>
            <a:rPr lang="en-US" sz="1400" b="0" dirty="0">
              <a:latin typeface="Arial" panose="020B0604020202020204" pitchFamily="34" charset="0"/>
              <a:cs typeface="Arial" panose="020B0604020202020204" pitchFamily="34" charset="0"/>
            </a:rPr>
            <a:t>Trees</a:t>
          </a:r>
        </a:p>
      </dgm:t>
    </dgm:pt>
    <dgm:pt modelId="{1E968142-7C36-44EF-933F-D1B01A29578D}" type="parTrans" cxnId="{665E8B1A-FD89-4A22-9A19-D604BD99D2A8}">
      <dgm:prSet/>
      <dgm:spPr/>
      <dgm:t>
        <a:bodyPr/>
        <a:lstStyle/>
        <a:p>
          <a:endParaRPr lang="en-US"/>
        </a:p>
      </dgm:t>
    </dgm:pt>
    <dgm:pt modelId="{0F17F5E0-F53F-4F55-AD97-E91281D0F5F6}" type="sibTrans" cxnId="{665E8B1A-FD89-4A22-9A19-D604BD99D2A8}">
      <dgm:prSet/>
      <dgm:spPr/>
      <dgm:t>
        <a:bodyPr/>
        <a:lstStyle/>
        <a:p>
          <a:endParaRPr lang="en-US"/>
        </a:p>
      </dgm:t>
    </dgm:pt>
    <dgm:pt modelId="{6EE88630-CFDC-42BB-A87F-7AC865C6945E}">
      <dgm:prSet phldrT="[Text]" custT="1"/>
      <dgm:spPr>
        <a:solidFill>
          <a:srgbClr val="CCE0E5">
            <a:alpha val="89804"/>
          </a:srgbClr>
        </a:solidFill>
        <a:ln>
          <a:solidFill>
            <a:srgbClr val="CCE0E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CF53768D-1542-4544-A3ED-D277F701D836}" type="parTrans" cxnId="{32B1D6A9-8A96-4127-88E3-38C14E4C4D7E}">
      <dgm:prSet/>
      <dgm:spPr/>
      <dgm:t>
        <a:bodyPr/>
        <a:lstStyle/>
        <a:p>
          <a:endParaRPr lang="en-US"/>
        </a:p>
      </dgm:t>
    </dgm:pt>
    <dgm:pt modelId="{6DE4069A-9B5C-42C9-8CD0-766771AB10C2}" type="sibTrans" cxnId="{32B1D6A9-8A96-4127-88E3-38C14E4C4D7E}">
      <dgm:prSet/>
      <dgm:spPr/>
      <dgm:t>
        <a:bodyPr/>
        <a:lstStyle/>
        <a:p>
          <a:endParaRPr lang="en-US"/>
        </a:p>
      </dgm:t>
    </dgm:pt>
    <dgm:pt modelId="{8670A64F-060A-442D-ACAE-32ADECA3C1B3}">
      <dgm:prSet phldrT="[Text]" custT="1"/>
      <dgm:spPr>
        <a:solidFill>
          <a:srgbClr val="DFE8D8">
            <a:alpha val="89804"/>
          </a:srgbClr>
        </a:solidFill>
        <a:ln>
          <a:solidFill>
            <a:srgbClr val="DFE8D8">
              <a:alpha val="90000"/>
            </a:srgbClr>
          </a:solidFill>
        </a:ln>
      </dgm:spPr>
      <dgm:t>
        <a:bodyPr/>
        <a:lstStyle/>
        <a:p>
          <a:r>
            <a:rPr lang="en-US" sz="1400" b="0" dirty="0">
              <a:latin typeface="Arial" panose="020B0604020202020204" pitchFamily="34" charset="0"/>
              <a:cs typeface="Arial" panose="020B0604020202020204" pitchFamily="34" charset="0"/>
            </a:rPr>
            <a:t>Nonresidential Load Management</a:t>
          </a:r>
        </a:p>
      </dgm:t>
    </dgm:pt>
    <dgm:pt modelId="{31AB68C0-92B6-4CEA-9CA6-470085097622}" type="parTrans" cxnId="{4B5AF641-F57F-4B1E-BB2A-FA6E8F759FCF}">
      <dgm:prSet/>
      <dgm:spPr/>
      <dgm:t>
        <a:bodyPr/>
        <a:lstStyle/>
        <a:p>
          <a:endParaRPr lang="en-US"/>
        </a:p>
      </dgm:t>
    </dgm:pt>
    <dgm:pt modelId="{09AD75D8-B1DA-4A6F-86CC-44F5284E7EDD}" type="sibTrans" cxnId="{4B5AF641-F57F-4B1E-BB2A-FA6E8F759FCF}">
      <dgm:prSet/>
      <dgm:spPr/>
      <dgm:t>
        <a:bodyPr/>
        <a:lstStyle/>
        <a:p>
          <a:endParaRPr lang="en-US"/>
        </a:p>
      </dgm:t>
    </dgm:pt>
    <dgm:pt modelId="{07371353-71C2-467D-B8ED-E75D49E78B47}">
      <dgm:prSet phldrT="[Text]" custT="1"/>
      <dgm:spPr>
        <a:solidFill>
          <a:srgbClr val="DFE8D8">
            <a:alpha val="89804"/>
          </a:srgbClr>
        </a:solidFill>
        <a:ln>
          <a:solidFill>
            <a:srgbClr val="DFE8D8">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C717195D-7A60-4387-94EC-A963572018A7}" type="parTrans" cxnId="{A17E31DB-BF72-4EC2-A32B-A34E9768A9C3}">
      <dgm:prSet/>
      <dgm:spPr/>
      <dgm:t>
        <a:bodyPr/>
        <a:lstStyle/>
        <a:p>
          <a:endParaRPr lang="en-US"/>
        </a:p>
      </dgm:t>
    </dgm:pt>
    <dgm:pt modelId="{805FD49B-7A58-4920-8C8D-6BB5E6139166}" type="sibTrans" cxnId="{A17E31DB-BF72-4EC2-A32B-A34E9768A9C3}">
      <dgm:prSet/>
      <dgm:spPr/>
      <dgm:t>
        <a:bodyPr/>
        <a:lstStyle/>
        <a:p>
          <a:endParaRPr lang="en-US"/>
        </a:p>
      </dgm:t>
    </dgm:pt>
    <dgm:pt modelId="{3A5300A9-E6EA-44D5-855E-A8C042ED4F9A}" type="pres">
      <dgm:prSet presAssocID="{661A527D-B5B8-4D50-B3CB-E6BAFA0701CE}" presName="Name0" presStyleCnt="0">
        <dgm:presLayoutVars>
          <dgm:dir/>
          <dgm:animLvl val="lvl"/>
          <dgm:resizeHandles val="exact"/>
        </dgm:presLayoutVars>
      </dgm:prSet>
      <dgm:spPr/>
    </dgm:pt>
    <dgm:pt modelId="{E8574CC4-E9CE-4952-B08B-371FD11C1666}" type="pres">
      <dgm:prSet presAssocID="{20C74CB2-814A-432A-A223-8FB785E6DDE9}" presName="composite" presStyleCnt="0"/>
      <dgm:spPr/>
    </dgm:pt>
    <dgm:pt modelId="{4B8E0E18-F6EB-43A4-BB21-40076C92E6AD}" type="pres">
      <dgm:prSet presAssocID="{20C74CB2-814A-432A-A223-8FB785E6DDE9}" presName="parTx" presStyleLbl="alignNode1" presStyleIdx="0" presStyleCnt="4">
        <dgm:presLayoutVars>
          <dgm:chMax val="0"/>
          <dgm:chPref val="0"/>
          <dgm:bulletEnabled val="1"/>
        </dgm:presLayoutVars>
      </dgm:prSet>
      <dgm:spPr/>
    </dgm:pt>
    <dgm:pt modelId="{06138554-FD26-40F1-9D02-D794515F450E}" type="pres">
      <dgm:prSet presAssocID="{20C74CB2-814A-432A-A223-8FB785E6DDE9}" presName="desTx" presStyleLbl="alignAccFollowNode1" presStyleIdx="0" presStyleCnt="4">
        <dgm:presLayoutVars>
          <dgm:bulletEnabled val="1"/>
        </dgm:presLayoutVars>
      </dgm:prSet>
      <dgm:spPr/>
    </dgm:pt>
    <dgm:pt modelId="{9F409E5D-5518-4529-A920-DC32798D113D}" type="pres">
      <dgm:prSet presAssocID="{22477EBB-0337-4F41-95C1-F3E0C11D19BE}" presName="space" presStyleCnt="0"/>
      <dgm:spPr/>
    </dgm:pt>
    <dgm:pt modelId="{E78D93C4-8DAB-4D8A-BB07-0DF6886B80C4}" type="pres">
      <dgm:prSet presAssocID="{37406CB5-C863-4B01-928F-85615FB50D9C}" presName="composite" presStyleCnt="0"/>
      <dgm:spPr/>
    </dgm:pt>
    <dgm:pt modelId="{F8ABDE9E-808C-4EF4-9968-042988EF89CD}" type="pres">
      <dgm:prSet presAssocID="{37406CB5-C863-4B01-928F-85615FB50D9C}" presName="parTx" presStyleLbl="alignNode1" presStyleIdx="1" presStyleCnt="4">
        <dgm:presLayoutVars>
          <dgm:chMax val="0"/>
          <dgm:chPref val="0"/>
          <dgm:bulletEnabled val="1"/>
        </dgm:presLayoutVars>
      </dgm:prSet>
      <dgm:spPr/>
    </dgm:pt>
    <dgm:pt modelId="{AF6A856C-24E6-4C7A-9455-DE63658B81E7}" type="pres">
      <dgm:prSet presAssocID="{37406CB5-C863-4B01-928F-85615FB50D9C}" presName="desTx" presStyleLbl="alignAccFollowNode1" presStyleIdx="1" presStyleCnt="4">
        <dgm:presLayoutVars>
          <dgm:bulletEnabled val="1"/>
        </dgm:presLayoutVars>
      </dgm:prSet>
      <dgm:spPr/>
    </dgm:pt>
    <dgm:pt modelId="{4F054E7B-A57D-4D48-823D-AA32738C222D}" type="pres">
      <dgm:prSet presAssocID="{11309C99-C47F-4E76-9BD1-0875E786A113}" presName="space" presStyleCnt="0"/>
      <dgm:spPr/>
    </dgm:pt>
    <dgm:pt modelId="{7C13E6DA-F899-4A94-B663-4F98E8963491}" type="pres">
      <dgm:prSet presAssocID="{1EECD180-7C22-4125-8170-7D92DEDB5BA5}" presName="composite" presStyleCnt="0"/>
      <dgm:spPr/>
    </dgm:pt>
    <dgm:pt modelId="{645EC774-3BF7-43C1-B0E5-1E80A1C32059}" type="pres">
      <dgm:prSet presAssocID="{1EECD180-7C22-4125-8170-7D92DEDB5BA5}" presName="parTx" presStyleLbl="alignNode1" presStyleIdx="2" presStyleCnt="4">
        <dgm:presLayoutVars>
          <dgm:chMax val="0"/>
          <dgm:chPref val="0"/>
          <dgm:bulletEnabled val="1"/>
        </dgm:presLayoutVars>
      </dgm:prSet>
      <dgm:spPr/>
    </dgm:pt>
    <dgm:pt modelId="{4648DA46-0949-4CCD-AD23-F5EED4EE5225}" type="pres">
      <dgm:prSet presAssocID="{1EECD180-7C22-4125-8170-7D92DEDB5BA5}" presName="desTx" presStyleLbl="alignAccFollowNode1" presStyleIdx="2" presStyleCnt="4">
        <dgm:presLayoutVars>
          <dgm:bulletEnabled val="1"/>
        </dgm:presLayoutVars>
      </dgm:prSet>
      <dgm:spPr/>
    </dgm:pt>
    <dgm:pt modelId="{B369A3B7-6AF6-4E45-808B-440502F02CD9}" type="pres">
      <dgm:prSet presAssocID="{6ABF8B41-7FE9-4B0B-A40C-88BA08B91890}" presName="space" presStyleCnt="0"/>
      <dgm:spPr/>
    </dgm:pt>
    <dgm:pt modelId="{1FA0ADC2-A601-41D5-9D7D-28B8E81F87E0}" type="pres">
      <dgm:prSet presAssocID="{46DA3F2C-504A-4D95-A915-822B1D4F72BD}" presName="composite" presStyleCnt="0"/>
      <dgm:spPr/>
    </dgm:pt>
    <dgm:pt modelId="{A313A69B-4A6C-48F1-886A-C8577716757A}" type="pres">
      <dgm:prSet presAssocID="{46DA3F2C-504A-4D95-A915-822B1D4F72BD}" presName="parTx" presStyleLbl="alignNode1" presStyleIdx="3" presStyleCnt="4" custLinFactNeighborX="35422" custLinFactNeighborY="-246">
        <dgm:presLayoutVars>
          <dgm:chMax val="0"/>
          <dgm:chPref val="0"/>
          <dgm:bulletEnabled val="1"/>
        </dgm:presLayoutVars>
      </dgm:prSet>
      <dgm:spPr/>
    </dgm:pt>
    <dgm:pt modelId="{2AAF3C24-FAF0-4732-ACF9-E7994DF15BE7}" type="pres">
      <dgm:prSet presAssocID="{46DA3F2C-504A-4D95-A915-822B1D4F72BD}" presName="desTx" presStyleLbl="alignAccFollowNode1" presStyleIdx="3" presStyleCnt="4">
        <dgm:presLayoutVars>
          <dgm:bulletEnabled val="1"/>
        </dgm:presLayoutVars>
      </dgm:prSet>
      <dgm:spPr/>
    </dgm:pt>
  </dgm:ptLst>
  <dgm:cxnLst>
    <dgm:cxn modelId="{D5307C00-60F3-44FF-8897-ED3ED0685E1A}" srcId="{37406CB5-C863-4B01-928F-85615FB50D9C}" destId="{BF6E82D6-5989-4D38-95FA-068A84333BE8}" srcOrd="4" destOrd="0" parTransId="{71E8C1FF-3613-4DB3-9148-36D601A0354F}" sibTransId="{C9CB2CAE-6E9B-4583-9243-9101C197636E}"/>
    <dgm:cxn modelId="{1EA61504-69F8-4914-A09C-DDB4278E2849}" type="presOf" srcId="{CE9A01DF-67C5-4E9B-90F6-FF9E41F6BB15}" destId="{06138554-FD26-40F1-9D02-D794515F450E}" srcOrd="0" destOrd="5" presId="urn:microsoft.com/office/officeart/2005/8/layout/hList1"/>
    <dgm:cxn modelId="{32DCF00A-D43A-4C13-B71C-8804D4972C5B}" type="presOf" srcId="{861E9F88-0A33-4F28-8BC0-E89F46CF89B4}" destId="{4648DA46-0949-4CCD-AD23-F5EED4EE5225}" srcOrd="0" destOrd="0" presId="urn:microsoft.com/office/officeart/2005/8/layout/hList1"/>
    <dgm:cxn modelId="{FF1A6B13-E725-4632-AC0A-2F05E7B64985}" srcId="{37406CB5-C863-4B01-928F-85615FB50D9C}" destId="{0AE3FF49-BCA4-4F6F-94E8-F4CE540F5444}" srcOrd="5" destOrd="0" parTransId="{F3F7AEE3-6EA7-48E7-A78E-FCC71B137F51}" sibTransId="{F1333AE1-F85A-4D9C-A74B-B982B11FAA5D}"/>
    <dgm:cxn modelId="{8E18FA13-3D5D-4D20-BD97-313DDA263494}" srcId="{37406CB5-C863-4B01-928F-85615FB50D9C}" destId="{D0500B8C-B75A-457F-9084-862147C7A5F6}" srcOrd="6" destOrd="0" parTransId="{9C9D841A-6AC0-4844-B78E-D76B866C9375}" sibTransId="{A9919937-BF91-4DB0-86C8-8F024828E6DC}"/>
    <dgm:cxn modelId="{C24A4618-0948-4F7E-901C-37FA90B8504C}" type="presOf" srcId="{DB1FE994-BFCE-44EB-8972-3FC021017187}" destId="{AF6A856C-24E6-4C7A-9455-DE63658B81E7}" srcOrd="0" destOrd="0" presId="urn:microsoft.com/office/officeart/2005/8/layout/hList1"/>
    <dgm:cxn modelId="{665E8B1A-FD89-4A22-9A19-D604BD99D2A8}" srcId="{1EECD180-7C22-4125-8170-7D92DEDB5BA5}" destId="{C27A73E7-67FB-4B62-AE11-4798461978C9}" srcOrd="2" destOrd="0" parTransId="{1E968142-7C36-44EF-933F-D1B01A29578D}" sibTransId="{0F17F5E0-F53F-4F55-AD97-E91281D0F5F6}"/>
    <dgm:cxn modelId="{EBC5D71C-EED4-4308-8B78-BCEB79E9DDE2}" srcId="{20C74CB2-814A-432A-A223-8FB785E6DDE9}" destId="{8A3F3950-3C97-4EC1-BF8E-21089716EBFB}" srcOrd="7" destOrd="0" parTransId="{E26D9C6E-E1DC-4C94-8F1E-20CD63CDEE4D}" sibTransId="{851D33DE-C2AE-499B-91EE-4179E8D15BDE}"/>
    <dgm:cxn modelId="{531A7629-55FE-4D66-8D59-C07706A4FD7A}" srcId="{661A527D-B5B8-4D50-B3CB-E6BAFA0701CE}" destId="{20C74CB2-814A-432A-A223-8FB785E6DDE9}" srcOrd="0" destOrd="0" parTransId="{0C9CDFDB-210D-48F5-9C8D-A7082337BE1B}" sibTransId="{22477EBB-0337-4F41-95C1-F3E0C11D19BE}"/>
    <dgm:cxn modelId="{69FA9D35-B387-4F8E-95A0-D11C39C5A710}" type="presOf" srcId="{8670A64F-060A-442D-ACAE-32ADECA3C1B3}" destId="{2AAF3C24-FAF0-4732-ACF9-E7994DF15BE7}" srcOrd="0" destOrd="2" presId="urn:microsoft.com/office/officeart/2005/8/layout/hList1"/>
    <dgm:cxn modelId="{A211313A-00DC-43A7-92E4-AD75BA14B01D}" type="presOf" srcId="{07371353-71C2-467D-B8ED-E75D49E78B47}" destId="{2AAF3C24-FAF0-4732-ACF9-E7994DF15BE7}" srcOrd="0" destOrd="1" presId="urn:microsoft.com/office/officeart/2005/8/layout/hList1"/>
    <dgm:cxn modelId="{3913CB40-7737-4AE7-AEDA-E2D9CBFB76DA}" type="presOf" srcId="{CD7E81FE-A4C7-4C48-970F-6E8DA428E2DD}" destId="{06138554-FD26-40F1-9D02-D794515F450E}" srcOrd="0" destOrd="6" presId="urn:microsoft.com/office/officeart/2005/8/layout/hList1"/>
    <dgm:cxn modelId="{304BB05C-87CD-4A2C-8808-6696A357B509}" srcId="{20C74CB2-814A-432A-A223-8FB785E6DDE9}" destId="{908A69B7-55BD-43CE-BF2A-819B57E5B623}" srcOrd="4" destOrd="0" parTransId="{FDA9296B-BB25-42C4-B905-4DB5C1D774B7}" sibTransId="{BBCC0927-DD7D-4AF6-A2B2-0F1AA3C70240}"/>
    <dgm:cxn modelId="{DFA4E05D-7ADB-47B5-8C81-959D36A9DEAA}" type="presOf" srcId="{20C74CB2-814A-432A-A223-8FB785E6DDE9}" destId="{4B8E0E18-F6EB-43A4-BB21-40076C92E6AD}" srcOrd="0" destOrd="0" presId="urn:microsoft.com/office/officeart/2005/8/layout/hList1"/>
    <dgm:cxn modelId="{4B5AF641-F57F-4B1E-BB2A-FA6E8F759FCF}" srcId="{46DA3F2C-504A-4D95-A915-822B1D4F72BD}" destId="{8670A64F-060A-442D-ACAE-32ADECA3C1B3}" srcOrd="2" destOrd="0" parTransId="{31AB68C0-92B6-4CEA-9CA6-470085097622}" sibTransId="{09AD75D8-B1DA-4A6F-86CC-44F5284E7EDD}"/>
    <dgm:cxn modelId="{F5789062-2396-46AF-8706-D2BECCB2E380}" type="presOf" srcId="{BF6E82D6-5989-4D38-95FA-068A84333BE8}" destId="{AF6A856C-24E6-4C7A-9455-DE63658B81E7}" srcOrd="0" destOrd="4" presId="urn:microsoft.com/office/officeart/2005/8/layout/hList1"/>
    <dgm:cxn modelId="{3A430747-C8B3-4EF1-8303-9AAC0DB2405B}" type="presOf" srcId="{C3D2B61F-3585-4192-9ABA-217F30679E2B}" destId="{06138554-FD26-40F1-9D02-D794515F450E}" srcOrd="0" destOrd="2" presId="urn:microsoft.com/office/officeart/2005/8/layout/hList1"/>
    <dgm:cxn modelId="{4BEA5268-67E9-48EF-BCE7-717BDE238A6A}" type="presOf" srcId="{0AE3FF49-BCA4-4F6F-94E8-F4CE540F5444}" destId="{AF6A856C-24E6-4C7A-9455-DE63658B81E7}" srcOrd="0" destOrd="5" presId="urn:microsoft.com/office/officeart/2005/8/layout/hList1"/>
    <dgm:cxn modelId="{3B60B34B-7AFC-42B5-BCFD-9580DC99A60C}" srcId="{20C74CB2-814A-432A-A223-8FB785E6DDE9}" destId="{67000899-66B8-479D-8270-A058685D1CB9}" srcOrd="3" destOrd="0" parTransId="{289CB740-E37B-4643-976B-94610F7ADAF2}" sibTransId="{37AEB158-DF82-4021-97CA-158A72608AF9}"/>
    <dgm:cxn modelId="{C621826F-F046-4110-B741-4C767EF26A14}" srcId="{20C74CB2-814A-432A-A223-8FB785E6DDE9}" destId="{C3D2B61F-3585-4192-9ABA-217F30679E2B}" srcOrd="2" destOrd="0" parTransId="{02ADADB2-C76A-49D0-BABB-0110B11A891E}" sibTransId="{0135CD91-947E-4CA1-922A-9F125FAA1625}"/>
    <dgm:cxn modelId="{A160F352-DAC5-4930-A355-553EB8E14721}" type="presOf" srcId="{9800F088-E32A-4646-B0EE-742D070E9712}" destId="{AF6A856C-24E6-4C7A-9455-DE63658B81E7}" srcOrd="0" destOrd="1" presId="urn:microsoft.com/office/officeart/2005/8/layout/hList1"/>
    <dgm:cxn modelId="{3DE19675-7771-414F-AFD5-76549CB19826}" srcId="{37406CB5-C863-4B01-928F-85615FB50D9C}" destId="{94C08A4D-D203-48C7-873F-511DE1FC54DD}" srcOrd="2" destOrd="0" parTransId="{B2FAA332-CC25-4D52-9F7A-F040FE23A142}" sibTransId="{E29FAC5E-8ECF-4C9F-ACDC-5B7D2BC58D79}"/>
    <dgm:cxn modelId="{9CA8E377-0BB8-46D6-A54C-89E97D1E1BBF}" srcId="{1EECD180-7C22-4125-8170-7D92DEDB5BA5}" destId="{861E9F88-0A33-4F28-8BC0-E89F46CF89B4}" srcOrd="0" destOrd="0" parTransId="{AF374454-0932-4A92-9F32-7D562CD12C5A}" sibTransId="{07518AFE-A756-472A-A972-B2C31722405B}"/>
    <dgm:cxn modelId="{7F210C58-180E-4BC6-915F-D76BBDCCFC2B}" type="presOf" srcId="{D0500B8C-B75A-457F-9084-862147C7A5F6}" destId="{AF6A856C-24E6-4C7A-9455-DE63658B81E7}" srcOrd="0" destOrd="6" presId="urn:microsoft.com/office/officeart/2005/8/layout/hList1"/>
    <dgm:cxn modelId="{626B205A-52D3-4D90-9C7E-26B74011A08B}" srcId="{661A527D-B5B8-4D50-B3CB-E6BAFA0701CE}" destId="{46DA3F2C-504A-4D95-A915-822B1D4F72BD}" srcOrd="3" destOrd="0" parTransId="{4AC42A62-7486-43F6-8FD1-A6E8B51A04E5}" sibTransId="{17A5D727-9A63-46B1-90E7-1339B4F18D1B}"/>
    <dgm:cxn modelId="{429E388C-724E-488E-8302-4F2E873C3370}" type="presOf" srcId="{46DA3F2C-504A-4D95-A915-822B1D4F72BD}" destId="{A313A69B-4A6C-48F1-886A-C8577716757A}" srcOrd="0" destOrd="0" presId="urn:microsoft.com/office/officeart/2005/8/layout/hList1"/>
    <dgm:cxn modelId="{05428F8E-F6DC-49D8-B142-73F2C67709D3}" srcId="{37406CB5-C863-4B01-928F-85615FB50D9C}" destId="{4DC8DF83-F2F8-421B-AE78-C282CF22EA32}" srcOrd="3" destOrd="0" parTransId="{43D09493-9884-4AB1-8574-BFF5B21A7EFF}" sibTransId="{97AF80A0-AE19-4CBE-A676-72B365E207F9}"/>
    <dgm:cxn modelId="{6767688F-BC2E-477D-9448-E12AE4A4CB56}" type="presOf" srcId="{C27A73E7-67FB-4B62-AE11-4798461978C9}" destId="{4648DA46-0949-4CCD-AD23-F5EED4EE5225}" srcOrd="0" destOrd="2" presId="urn:microsoft.com/office/officeart/2005/8/layout/hList1"/>
    <dgm:cxn modelId="{E57D9697-9251-4C9E-AEA3-FAE5CD33948F}" srcId="{20C74CB2-814A-432A-A223-8FB785E6DDE9}" destId="{DB122019-1679-4BDE-B3B8-507541D6C22F}" srcOrd="0" destOrd="0" parTransId="{1603086E-81B2-4F87-97AD-54E220EA86EC}" sibTransId="{27FECE5E-E8CE-4C7C-B20A-23FF07E95E7C}"/>
    <dgm:cxn modelId="{4E4B329B-E078-4B65-822E-1145D84FF0FA}" srcId="{661A527D-B5B8-4D50-B3CB-E6BAFA0701CE}" destId="{1EECD180-7C22-4125-8170-7D92DEDB5BA5}" srcOrd="2" destOrd="0" parTransId="{A002FC0C-E233-4520-ACF9-2E7A9138BDB4}" sibTransId="{6ABF8B41-7FE9-4B0B-A40C-88BA08B91890}"/>
    <dgm:cxn modelId="{284F319C-F6F2-4A7D-BE8D-5F8D684D0779}" type="presOf" srcId="{8A3F3950-3C97-4EC1-BF8E-21089716EBFB}" destId="{06138554-FD26-40F1-9D02-D794515F450E}" srcOrd="0" destOrd="7" presId="urn:microsoft.com/office/officeart/2005/8/layout/hList1"/>
    <dgm:cxn modelId="{65FC359D-8FC4-4FA1-A3A3-69ED7E685E44}" type="presOf" srcId="{6EE88630-CFDC-42BB-A87F-7AC865C6945E}" destId="{4648DA46-0949-4CCD-AD23-F5EED4EE5225}" srcOrd="0" destOrd="1" presId="urn:microsoft.com/office/officeart/2005/8/layout/hList1"/>
    <dgm:cxn modelId="{1A4C5C9E-67EB-469F-8806-B45D6F2D2C1B}" type="presOf" srcId="{DB122019-1679-4BDE-B3B8-507541D6C22F}" destId="{06138554-FD26-40F1-9D02-D794515F450E}" srcOrd="0" destOrd="0" presId="urn:microsoft.com/office/officeart/2005/8/layout/hList1"/>
    <dgm:cxn modelId="{571202A9-10F0-4C47-ACAC-8E20E75FDDE7}" srcId="{46DA3F2C-504A-4D95-A915-822B1D4F72BD}" destId="{DE5D48C8-DA9A-4D6A-9FA4-490B2806CA93}" srcOrd="0" destOrd="0" parTransId="{E35962EF-1B7A-4536-AB67-CE1DA7037736}" sibTransId="{19CC5474-9997-4014-BA15-2C399D1046E0}"/>
    <dgm:cxn modelId="{63E37AA9-5D3B-46A1-A11F-62EEBF77F2D5}" srcId="{37406CB5-C863-4B01-928F-85615FB50D9C}" destId="{DB1FE994-BFCE-44EB-8972-3FC021017187}" srcOrd="0" destOrd="0" parTransId="{7C0D9340-1F6C-49A9-991B-EA1DB2029FC2}" sibTransId="{258FB7B6-87DF-4610-9589-42C3DA96ADCA}"/>
    <dgm:cxn modelId="{32B1D6A9-8A96-4127-88E3-38C14E4C4D7E}" srcId="{1EECD180-7C22-4125-8170-7D92DEDB5BA5}" destId="{6EE88630-CFDC-42BB-A87F-7AC865C6945E}" srcOrd="1" destOrd="0" parTransId="{CF53768D-1542-4544-A3ED-D277F701D836}" sibTransId="{6DE4069A-9B5C-42C9-8CD0-766771AB10C2}"/>
    <dgm:cxn modelId="{63FD7AAC-31BC-43BC-8BF0-F82C5004288F}" type="presOf" srcId="{908A69B7-55BD-43CE-BF2A-819B57E5B623}" destId="{06138554-FD26-40F1-9D02-D794515F450E}" srcOrd="0" destOrd="4" presId="urn:microsoft.com/office/officeart/2005/8/layout/hList1"/>
    <dgm:cxn modelId="{D91B34B1-A905-4EA6-8B02-651B2F625EC8}" srcId="{20C74CB2-814A-432A-A223-8FB785E6DDE9}" destId="{0C3D462B-87C0-4B59-96F9-4A5A9EC985B0}" srcOrd="1" destOrd="0" parTransId="{08481341-9A24-4B3A-860B-29610AF44B11}" sibTransId="{6EDE0F77-5299-4C7B-AEDF-368942ED4D54}"/>
    <dgm:cxn modelId="{A33200BA-EA29-464B-978D-F842C1FB6E75}" type="presOf" srcId="{37406CB5-C863-4B01-928F-85615FB50D9C}" destId="{F8ABDE9E-808C-4EF4-9968-042988EF89CD}" srcOrd="0" destOrd="0" presId="urn:microsoft.com/office/officeart/2005/8/layout/hList1"/>
    <dgm:cxn modelId="{249821BA-88D6-415A-BE92-2F7AA40C47A0}" srcId="{661A527D-B5B8-4D50-B3CB-E6BAFA0701CE}" destId="{37406CB5-C863-4B01-928F-85615FB50D9C}" srcOrd="1" destOrd="0" parTransId="{29CFA488-96AE-4E3E-AA2D-00E9C1A16884}" sibTransId="{11309C99-C47F-4E76-9BD1-0875E786A113}"/>
    <dgm:cxn modelId="{5F3067C3-6D84-45A9-9C20-A80E55D847BC}" type="presOf" srcId="{661A527D-B5B8-4D50-B3CB-E6BAFA0701CE}" destId="{3A5300A9-E6EA-44D5-855E-A8C042ED4F9A}" srcOrd="0" destOrd="0" presId="urn:microsoft.com/office/officeart/2005/8/layout/hList1"/>
    <dgm:cxn modelId="{F3151BC9-0210-41F0-8193-32EBBB6AFAC6}" type="presOf" srcId="{4DC8DF83-F2F8-421B-AE78-C282CF22EA32}" destId="{AF6A856C-24E6-4C7A-9455-DE63658B81E7}" srcOrd="0" destOrd="3" presId="urn:microsoft.com/office/officeart/2005/8/layout/hList1"/>
    <dgm:cxn modelId="{547A17CB-B8E7-419A-BC15-24F43B4297AE}" srcId="{20C74CB2-814A-432A-A223-8FB785E6DDE9}" destId="{CE9A01DF-67C5-4E9B-90F6-FF9E41F6BB15}" srcOrd="5" destOrd="0" parTransId="{ADCE4B08-80B4-4A91-8692-C079ED2CC129}" sibTransId="{0E5A2D4B-9AFD-4213-A5B8-107EDADB9D1B}"/>
    <dgm:cxn modelId="{6CDDA3D4-0963-4053-83EB-1D125C04A568}" srcId="{20C74CB2-814A-432A-A223-8FB785E6DDE9}" destId="{CD7E81FE-A4C7-4C48-970F-6E8DA428E2DD}" srcOrd="6" destOrd="0" parTransId="{486C14C8-36E6-4BFA-B672-32484360EEFC}" sibTransId="{FE0247E4-7C20-4BFB-B32F-3409DF0B383E}"/>
    <dgm:cxn modelId="{7E79A7D6-2680-46CA-A7D7-1D2A59F76B96}" type="presOf" srcId="{67000899-66B8-479D-8270-A058685D1CB9}" destId="{06138554-FD26-40F1-9D02-D794515F450E}" srcOrd="0" destOrd="3" presId="urn:microsoft.com/office/officeart/2005/8/layout/hList1"/>
    <dgm:cxn modelId="{89A295DA-A6E1-4C7F-AA0B-6DA2432C9910}" type="presOf" srcId="{0C3D462B-87C0-4B59-96F9-4A5A9EC985B0}" destId="{06138554-FD26-40F1-9D02-D794515F450E}" srcOrd="0" destOrd="1" presId="urn:microsoft.com/office/officeart/2005/8/layout/hList1"/>
    <dgm:cxn modelId="{A17E31DB-BF72-4EC2-A32B-A34E9768A9C3}" srcId="{46DA3F2C-504A-4D95-A915-822B1D4F72BD}" destId="{07371353-71C2-467D-B8ED-E75D49E78B47}" srcOrd="1" destOrd="0" parTransId="{C717195D-7A60-4387-94EC-A963572018A7}" sibTransId="{805FD49B-7A58-4920-8C8D-6BB5E6139166}"/>
    <dgm:cxn modelId="{03E548E1-1C52-415D-8299-67160B17C554}" srcId="{37406CB5-C863-4B01-928F-85615FB50D9C}" destId="{9800F088-E32A-4646-B0EE-742D070E9712}" srcOrd="1" destOrd="0" parTransId="{BAD8AD4E-0273-4D27-9B7A-BD21CC81D448}" sibTransId="{9545B1DF-525E-4C5D-84F2-8966A564629B}"/>
    <dgm:cxn modelId="{0B79DFEA-A567-4185-B60B-A1863EBC8B61}" srcId="{20C74CB2-814A-432A-A223-8FB785E6DDE9}" destId="{9DD9C6E6-AF5C-4925-8031-AE6698BF5F73}" srcOrd="8" destOrd="0" parTransId="{A7E504F8-69E5-43A3-893C-3AC2163E2375}" sibTransId="{E0B57CC4-C9D2-47DE-8148-16D9DB19D38B}"/>
    <dgm:cxn modelId="{757379F9-EF1E-4D1B-B9F0-81D3CADC72DA}" type="presOf" srcId="{94C08A4D-D203-48C7-873F-511DE1FC54DD}" destId="{AF6A856C-24E6-4C7A-9455-DE63658B81E7}" srcOrd="0" destOrd="2" presId="urn:microsoft.com/office/officeart/2005/8/layout/hList1"/>
    <dgm:cxn modelId="{33E91CFA-E997-4B47-ABE1-889C8DE8E766}" type="presOf" srcId="{9DD9C6E6-AF5C-4925-8031-AE6698BF5F73}" destId="{06138554-FD26-40F1-9D02-D794515F450E}" srcOrd="0" destOrd="8" presId="urn:microsoft.com/office/officeart/2005/8/layout/hList1"/>
    <dgm:cxn modelId="{824AA9FC-3CFB-4DBC-9EB8-5C63FFCD99D7}" type="presOf" srcId="{DE5D48C8-DA9A-4D6A-9FA4-490B2806CA93}" destId="{2AAF3C24-FAF0-4732-ACF9-E7994DF15BE7}" srcOrd="0" destOrd="0" presId="urn:microsoft.com/office/officeart/2005/8/layout/hList1"/>
    <dgm:cxn modelId="{0BC365FF-8780-4E55-8E83-71D534D8D0FD}" type="presOf" srcId="{1EECD180-7C22-4125-8170-7D92DEDB5BA5}" destId="{645EC774-3BF7-43C1-B0E5-1E80A1C32059}" srcOrd="0" destOrd="0" presId="urn:microsoft.com/office/officeart/2005/8/layout/hList1"/>
    <dgm:cxn modelId="{305CEBC9-0C47-4BC4-BC89-DCFF98B1E1ED}" type="presParOf" srcId="{3A5300A9-E6EA-44D5-855E-A8C042ED4F9A}" destId="{E8574CC4-E9CE-4952-B08B-371FD11C1666}" srcOrd="0" destOrd="0" presId="urn:microsoft.com/office/officeart/2005/8/layout/hList1"/>
    <dgm:cxn modelId="{E6A3D1EE-E16E-44E1-918B-41D351EB7C7C}" type="presParOf" srcId="{E8574CC4-E9CE-4952-B08B-371FD11C1666}" destId="{4B8E0E18-F6EB-43A4-BB21-40076C92E6AD}" srcOrd="0" destOrd="0" presId="urn:microsoft.com/office/officeart/2005/8/layout/hList1"/>
    <dgm:cxn modelId="{AF4118B2-5596-4E8A-AC62-4D341313906E}" type="presParOf" srcId="{E8574CC4-E9CE-4952-B08B-371FD11C1666}" destId="{06138554-FD26-40F1-9D02-D794515F450E}" srcOrd="1" destOrd="0" presId="urn:microsoft.com/office/officeart/2005/8/layout/hList1"/>
    <dgm:cxn modelId="{07BC5A69-A41E-4F93-A24F-1F790C6BCE43}" type="presParOf" srcId="{3A5300A9-E6EA-44D5-855E-A8C042ED4F9A}" destId="{9F409E5D-5518-4529-A920-DC32798D113D}" srcOrd="1" destOrd="0" presId="urn:microsoft.com/office/officeart/2005/8/layout/hList1"/>
    <dgm:cxn modelId="{B044BC3B-A3C1-46B7-829B-98077B56C785}" type="presParOf" srcId="{3A5300A9-E6EA-44D5-855E-A8C042ED4F9A}" destId="{E78D93C4-8DAB-4D8A-BB07-0DF6886B80C4}" srcOrd="2" destOrd="0" presId="urn:microsoft.com/office/officeart/2005/8/layout/hList1"/>
    <dgm:cxn modelId="{5923D8BC-7A4B-4076-9419-ABDB72A439D3}" type="presParOf" srcId="{E78D93C4-8DAB-4D8A-BB07-0DF6886B80C4}" destId="{F8ABDE9E-808C-4EF4-9968-042988EF89CD}" srcOrd="0" destOrd="0" presId="urn:microsoft.com/office/officeart/2005/8/layout/hList1"/>
    <dgm:cxn modelId="{CFF11CA4-37F5-4652-8102-6DF1D5234548}" type="presParOf" srcId="{E78D93C4-8DAB-4D8A-BB07-0DF6886B80C4}" destId="{AF6A856C-24E6-4C7A-9455-DE63658B81E7}" srcOrd="1" destOrd="0" presId="urn:microsoft.com/office/officeart/2005/8/layout/hList1"/>
    <dgm:cxn modelId="{5887EEE4-A06A-45B9-A9E0-1C69F332BD9C}" type="presParOf" srcId="{3A5300A9-E6EA-44D5-855E-A8C042ED4F9A}" destId="{4F054E7B-A57D-4D48-823D-AA32738C222D}" srcOrd="3" destOrd="0" presId="urn:microsoft.com/office/officeart/2005/8/layout/hList1"/>
    <dgm:cxn modelId="{C960F84E-A879-48B2-8774-913C3E8E41BA}" type="presParOf" srcId="{3A5300A9-E6EA-44D5-855E-A8C042ED4F9A}" destId="{7C13E6DA-F899-4A94-B663-4F98E8963491}" srcOrd="4" destOrd="0" presId="urn:microsoft.com/office/officeart/2005/8/layout/hList1"/>
    <dgm:cxn modelId="{09243C1F-A99B-47F1-954E-0B71D2C9C36D}" type="presParOf" srcId="{7C13E6DA-F899-4A94-B663-4F98E8963491}" destId="{645EC774-3BF7-43C1-B0E5-1E80A1C32059}" srcOrd="0" destOrd="0" presId="urn:microsoft.com/office/officeart/2005/8/layout/hList1"/>
    <dgm:cxn modelId="{3C50F742-4C73-4214-A775-431AD9A908D1}" type="presParOf" srcId="{7C13E6DA-F899-4A94-B663-4F98E8963491}" destId="{4648DA46-0949-4CCD-AD23-F5EED4EE5225}" srcOrd="1" destOrd="0" presId="urn:microsoft.com/office/officeart/2005/8/layout/hList1"/>
    <dgm:cxn modelId="{6BEDE133-0B89-44AA-83E7-E5E91E07F7BE}" type="presParOf" srcId="{3A5300A9-E6EA-44D5-855E-A8C042ED4F9A}" destId="{B369A3B7-6AF6-4E45-808B-440502F02CD9}" srcOrd="5" destOrd="0" presId="urn:microsoft.com/office/officeart/2005/8/layout/hList1"/>
    <dgm:cxn modelId="{CE5C80ED-E6C3-49AF-8AC8-32C30FAE36C4}" type="presParOf" srcId="{3A5300A9-E6EA-44D5-855E-A8C042ED4F9A}" destId="{1FA0ADC2-A601-41D5-9D7D-28B8E81F87E0}" srcOrd="6" destOrd="0" presId="urn:microsoft.com/office/officeart/2005/8/layout/hList1"/>
    <dgm:cxn modelId="{335FD065-5CFA-4C19-806B-55CAC4B581FC}" type="presParOf" srcId="{1FA0ADC2-A601-41D5-9D7D-28B8E81F87E0}" destId="{A313A69B-4A6C-48F1-886A-C8577716757A}" srcOrd="0" destOrd="0" presId="urn:microsoft.com/office/officeart/2005/8/layout/hList1"/>
    <dgm:cxn modelId="{B28D22C3-9D6D-4F8A-9D4F-560400B9DB2C}" type="presParOf" srcId="{1FA0ADC2-A601-41D5-9D7D-28B8E81F87E0}" destId="{2AAF3C24-FAF0-4732-ACF9-E7994DF15B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E0E18-F6EB-43A4-BB21-40076C92E6AD}">
      <dsp:nvSpPr>
        <dsp:cNvPr id="0" name=""/>
        <dsp:cNvSpPr/>
      </dsp:nvSpPr>
      <dsp:spPr>
        <a:xfrm>
          <a:off x="3437" y="272669"/>
          <a:ext cx="2067222" cy="826889"/>
        </a:xfrm>
        <a:prstGeom prst="rect">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Residential</a:t>
          </a:r>
        </a:p>
      </dsp:txBody>
      <dsp:txXfrm>
        <a:off x="3437" y="272669"/>
        <a:ext cx="2067222" cy="826889"/>
      </dsp:txXfrm>
    </dsp:sp>
    <dsp:sp modelId="{06138554-FD26-40F1-9D02-D794515F450E}">
      <dsp:nvSpPr>
        <dsp:cNvPr id="0" name=""/>
        <dsp:cNvSpPr/>
      </dsp:nvSpPr>
      <dsp:spPr>
        <a:xfrm>
          <a:off x="3437" y="1099558"/>
          <a:ext cx="2067222" cy="2854800"/>
        </a:xfrm>
        <a:prstGeom prst="rect">
          <a:avLst/>
        </a:prstGeom>
        <a:solidFill>
          <a:srgbClr val="FACED5">
            <a:alpha val="89804"/>
          </a:srgbClr>
        </a:solidFill>
        <a:ln w="25400" cap="flat" cmpd="sng" algn="ctr">
          <a:solidFill>
            <a:srgbClr val="FACED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Equipment</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Assessment</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Behavioral</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Appliance Recycling</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Low Income</a:t>
          </a:r>
        </a:p>
      </dsp:txBody>
      <dsp:txXfrm>
        <a:off x="3437" y="1099558"/>
        <a:ext cx="2067222" cy="2854800"/>
      </dsp:txXfrm>
    </dsp:sp>
    <dsp:sp modelId="{F8ABDE9E-808C-4EF4-9968-042988EF89CD}">
      <dsp:nvSpPr>
        <dsp:cNvPr id="0" name=""/>
        <dsp:cNvSpPr/>
      </dsp:nvSpPr>
      <dsp:spPr>
        <a:xfrm>
          <a:off x="2360071" y="272669"/>
          <a:ext cx="2067222" cy="826889"/>
        </a:xfrm>
        <a:prstGeom prst="rect">
          <a:avLst/>
        </a:prstGeom>
        <a:solidFill>
          <a:srgbClr val="4C2F48"/>
        </a:solidFill>
        <a:ln w="25400" cap="flat" cmpd="sng" algn="ctr">
          <a:solidFill>
            <a:srgbClr val="4C2F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Nonresidential</a:t>
          </a:r>
        </a:p>
      </dsp:txBody>
      <dsp:txXfrm>
        <a:off x="2360071" y="272669"/>
        <a:ext cx="2067222" cy="826889"/>
      </dsp:txXfrm>
    </dsp:sp>
    <dsp:sp modelId="{AF6A856C-24E6-4C7A-9455-DE63658B81E7}">
      <dsp:nvSpPr>
        <dsp:cNvPr id="0" name=""/>
        <dsp:cNvSpPr/>
      </dsp:nvSpPr>
      <dsp:spPr>
        <a:xfrm>
          <a:off x="2360071" y="1099558"/>
          <a:ext cx="2067222" cy="2854800"/>
        </a:xfrm>
        <a:prstGeom prst="rect">
          <a:avLst/>
        </a:prstGeom>
        <a:solidFill>
          <a:srgbClr val="B7ABB5">
            <a:alpha val="90000"/>
          </a:srgbClr>
        </a:solidFill>
        <a:ln w="25400" cap="flat" cmpd="sng" algn="ctr">
          <a:solidFill>
            <a:srgbClr val="B7ABB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Nonresidential Equipment</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Nonresidential Energy Solutions</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Commercial New Construction</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Nonresidential Low Income</a:t>
          </a:r>
        </a:p>
      </dsp:txBody>
      <dsp:txXfrm>
        <a:off x="2360071" y="1099558"/>
        <a:ext cx="2067222" cy="2854800"/>
      </dsp:txXfrm>
    </dsp:sp>
    <dsp:sp modelId="{645EC774-3BF7-43C1-B0E5-1E80A1C32059}">
      <dsp:nvSpPr>
        <dsp:cNvPr id="0" name=""/>
        <dsp:cNvSpPr/>
      </dsp:nvSpPr>
      <dsp:spPr>
        <a:xfrm>
          <a:off x="4716705" y="272669"/>
          <a:ext cx="2067222" cy="826889"/>
        </a:xfrm>
        <a:prstGeom prst="rect">
          <a:avLst/>
        </a:prstGeom>
        <a:solidFill>
          <a:srgbClr val="00687F"/>
        </a:solidFill>
        <a:ln w="25400" cap="flat" cmpd="sng" algn="ctr">
          <a:solidFill>
            <a:srgbClr val="00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Multi-Sector / Other</a:t>
          </a:r>
        </a:p>
      </dsp:txBody>
      <dsp:txXfrm>
        <a:off x="4716705" y="272669"/>
        <a:ext cx="2067222" cy="826889"/>
      </dsp:txXfrm>
    </dsp:sp>
    <dsp:sp modelId="{4648DA46-0949-4CCD-AD23-F5EED4EE5225}">
      <dsp:nvSpPr>
        <dsp:cNvPr id="0" name=""/>
        <dsp:cNvSpPr/>
      </dsp:nvSpPr>
      <dsp:spPr>
        <a:xfrm>
          <a:off x="4716705" y="1099558"/>
          <a:ext cx="2067222" cy="2854800"/>
        </a:xfrm>
        <a:prstGeom prst="rect">
          <a:avLst/>
        </a:prstGeom>
        <a:solidFill>
          <a:srgbClr val="CCE0E5">
            <a:alpha val="89804"/>
          </a:srgbClr>
        </a:solidFill>
        <a:ln w="25400" cap="flat" cmpd="sng" algn="ctr">
          <a:solidFill>
            <a:srgbClr val="CCE0E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Education</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Trees</a:t>
          </a:r>
        </a:p>
      </dsp:txBody>
      <dsp:txXfrm>
        <a:off x="4716705" y="1099558"/>
        <a:ext cx="2067222" cy="2854800"/>
      </dsp:txXfrm>
    </dsp:sp>
    <dsp:sp modelId="{A313A69B-4A6C-48F1-886A-C8577716757A}">
      <dsp:nvSpPr>
        <dsp:cNvPr id="0" name=""/>
        <dsp:cNvSpPr/>
      </dsp:nvSpPr>
      <dsp:spPr>
        <a:xfrm>
          <a:off x="7076777" y="270635"/>
          <a:ext cx="2067222" cy="826889"/>
        </a:xfrm>
        <a:prstGeom prst="rect">
          <a:avLst/>
        </a:prstGeom>
        <a:solidFill>
          <a:srgbClr val="628C3D"/>
        </a:solidFill>
        <a:ln w="25400" cap="flat" cmpd="sng" algn="ctr">
          <a:solidFill>
            <a:srgbClr val="628C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Demand Response</a:t>
          </a:r>
        </a:p>
      </dsp:txBody>
      <dsp:txXfrm>
        <a:off x="7076777" y="270635"/>
        <a:ext cx="2067222" cy="826889"/>
      </dsp:txXfrm>
    </dsp:sp>
    <dsp:sp modelId="{2AAF3C24-FAF0-4732-ACF9-E7994DF15BE7}">
      <dsp:nvSpPr>
        <dsp:cNvPr id="0" name=""/>
        <dsp:cNvSpPr/>
      </dsp:nvSpPr>
      <dsp:spPr>
        <a:xfrm>
          <a:off x="7073339" y="1099558"/>
          <a:ext cx="2067222" cy="2854800"/>
        </a:xfrm>
        <a:prstGeom prst="rect">
          <a:avLst/>
        </a:prstGeom>
        <a:solidFill>
          <a:srgbClr val="DFE8D8">
            <a:alpha val="89804"/>
          </a:srgbClr>
        </a:solidFill>
        <a:ln w="25400" cap="flat" cmpd="sng" algn="ctr">
          <a:solidFill>
            <a:srgbClr val="DFE8D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Load Management</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Nonresidential Load Management</a:t>
          </a:r>
        </a:p>
      </dsp:txBody>
      <dsp:txXfrm>
        <a:off x="7073339" y="1099558"/>
        <a:ext cx="206722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87788F93-69AA-451E-A613-A2D67E1CB645}" type="datetimeFigureOut">
              <a:rPr lang="en-US" smtClean="0"/>
              <a:t>5/2/2023</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C34BF308-1F13-40C5-9333-400AD8F35098}" type="slidenum">
              <a:rPr lang="en-US" smtClean="0"/>
              <a:t>‹#›</a:t>
            </a:fld>
            <a:endParaRPr lang="en-US" dirty="0"/>
          </a:p>
        </p:txBody>
      </p:sp>
    </p:spTree>
    <p:extLst>
      <p:ext uri="{BB962C8B-B14F-4D97-AF65-F5344CB8AC3E}">
        <p14:creationId xmlns:p14="http://schemas.microsoft.com/office/powerpoint/2010/main" val="1563572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4" tIns="46578" rIns="93154" bIns="46578" rtlCol="0"/>
          <a:lstStyle>
            <a:lvl1pPr algn="l">
              <a:defRPr sz="1200"/>
            </a:lvl1pPr>
          </a:lstStyle>
          <a:p>
            <a:endParaRPr lang="en-US" dirty="0"/>
          </a:p>
        </p:txBody>
      </p:sp>
      <p:sp>
        <p:nvSpPr>
          <p:cNvPr id="3" name="Date Placeholder 2"/>
          <p:cNvSpPr>
            <a:spLocks noGrp="1"/>
          </p:cNvSpPr>
          <p:nvPr>
            <p:ph type="dt" idx="1"/>
          </p:nvPr>
        </p:nvSpPr>
        <p:spPr>
          <a:xfrm>
            <a:off x="3970939" y="2"/>
            <a:ext cx="3037840" cy="464820"/>
          </a:xfrm>
          <a:prstGeom prst="rect">
            <a:avLst/>
          </a:prstGeom>
        </p:spPr>
        <p:txBody>
          <a:bodyPr vert="horz" lIns="93154" tIns="46578" rIns="93154" bIns="46578" rtlCol="0"/>
          <a:lstStyle>
            <a:lvl1pPr algn="r">
              <a:defRPr sz="1200"/>
            </a:lvl1pPr>
          </a:lstStyle>
          <a:p>
            <a:fld id="{7BFD8AE1-3A00-4E78-AB7D-3671ED1F465C}" type="datetimeFigureOut">
              <a:rPr lang="en-US" smtClean="0"/>
              <a:pPr/>
              <a:t>5/2/2023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54" tIns="46578" rIns="93154" bIns="465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4" tIns="46578" rIns="93154" bIns="465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54" tIns="46578" rIns="93154"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54" tIns="46578" rIns="93154" bIns="46578" rtlCol="0" anchor="b"/>
          <a:lstStyle>
            <a:lvl1pPr algn="r">
              <a:defRPr sz="1200"/>
            </a:lvl1pPr>
          </a:lstStyle>
          <a:p>
            <a:fld id="{8E1B76B7-D764-4677-A855-C6BD4A5A25BD}" type="slidenum">
              <a:rPr lang="en-US" smtClean="0"/>
              <a:pPr/>
              <a:t>‹#›</a:t>
            </a:fld>
            <a:endParaRPr lang="en-US" dirty="0"/>
          </a:p>
        </p:txBody>
      </p:sp>
    </p:spTree>
    <p:extLst>
      <p:ext uri="{BB962C8B-B14F-4D97-AF65-F5344CB8AC3E}">
        <p14:creationId xmlns:p14="http://schemas.microsoft.com/office/powerpoint/2010/main" val="328146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1B76B7-D764-4677-A855-C6BD4A5A25BD}" type="slidenum">
              <a:rPr lang="en-US" smtClean="0"/>
              <a:pPr/>
              <a:t>1</a:t>
            </a:fld>
            <a:endParaRPr lang="en-US" dirty="0"/>
          </a:p>
        </p:txBody>
      </p:sp>
    </p:spTree>
    <p:extLst>
      <p:ext uri="{BB962C8B-B14F-4D97-AF65-F5344CB8AC3E}">
        <p14:creationId xmlns:p14="http://schemas.microsoft.com/office/powerpoint/2010/main" val="30489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1450" indent="-171450">
              <a:buFont typeface="Arial" panose="020B0604020202020204" pitchFamily="34" charset="0"/>
              <a:buChar char="•"/>
            </a:pPr>
            <a:r>
              <a:rPr lang="en-US" sz="1200" dirty="0">
                <a:latin typeface="+mn-lt"/>
              </a:rPr>
              <a:t>Residential Load Management, marketed to customers as the SummerSaver program, customers will receive $40 for participation with a smart thermostat, to further incentivize smart thermostat participation. </a:t>
            </a:r>
          </a:p>
          <a:p>
            <a:pPr marL="171450" indent="-171450">
              <a:buFont typeface="Arial" panose="020B0604020202020204" pitchFamily="34" charset="0"/>
              <a:buChar char="•"/>
            </a:pPr>
            <a:r>
              <a:rPr lang="en-US" sz="1200" b="0" i="0" dirty="0">
                <a:solidFill>
                  <a:srgbClr val="000000"/>
                </a:solidFill>
                <a:effectLst/>
                <a:latin typeface="+mn-lt"/>
              </a:rPr>
              <a:t>For Nonresidential Load Management, or Curtailment), we are decreasing the kW minimum and offering 2 options – summer only and year-round. </a:t>
            </a:r>
            <a:endParaRPr lang="en-US" sz="1200" b="0" i="0" u="none"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8E1B76B7-D764-4677-A855-C6BD4A5A25BD}" type="slidenum">
              <a:rPr lang="en-US" smtClean="0"/>
              <a:pPr/>
              <a:t>10</a:t>
            </a:fld>
            <a:endParaRPr lang="en-US" dirty="0"/>
          </a:p>
        </p:txBody>
      </p:sp>
    </p:spTree>
    <p:extLst>
      <p:ext uri="{BB962C8B-B14F-4D97-AF65-F5344CB8AC3E}">
        <p14:creationId xmlns:p14="http://schemas.microsoft.com/office/powerpoint/2010/main" val="102111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of the proposed budget and savings.</a:t>
            </a:r>
          </a:p>
        </p:txBody>
      </p:sp>
      <p:sp>
        <p:nvSpPr>
          <p:cNvPr id="4" name="Slide Number Placeholder 3"/>
          <p:cNvSpPr>
            <a:spLocks noGrp="1"/>
          </p:cNvSpPr>
          <p:nvPr>
            <p:ph type="sldNum" sz="quarter" idx="5"/>
          </p:nvPr>
        </p:nvSpPr>
        <p:spPr/>
        <p:txBody>
          <a:bodyPr/>
          <a:lstStyle/>
          <a:p>
            <a:fld id="{8E1B76B7-D764-4677-A855-C6BD4A5A25BD}" type="slidenum">
              <a:rPr lang="en-US" smtClean="0"/>
              <a:pPr/>
              <a:t>11</a:t>
            </a:fld>
            <a:endParaRPr lang="en-US" dirty="0"/>
          </a:p>
        </p:txBody>
      </p:sp>
    </p:spTree>
    <p:extLst>
      <p:ext uri="{BB962C8B-B14F-4D97-AF65-F5344CB8AC3E}">
        <p14:creationId xmlns:p14="http://schemas.microsoft.com/office/powerpoint/2010/main" val="78538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B76B7-D764-4677-A855-C6BD4A5A25BD}" type="slidenum">
              <a:rPr lang="en-US" smtClean="0"/>
              <a:pPr/>
              <a:t>12</a:t>
            </a:fld>
            <a:endParaRPr lang="en-US" dirty="0"/>
          </a:p>
        </p:txBody>
      </p:sp>
    </p:spTree>
    <p:extLst>
      <p:ext uri="{BB962C8B-B14F-4D97-AF65-F5344CB8AC3E}">
        <p14:creationId xmlns:p14="http://schemas.microsoft.com/office/powerpoint/2010/main" val="128326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Headquartered in DSM</a:t>
            </a:r>
          </a:p>
          <a:p>
            <a:pPr marL="171450" indent="-171450">
              <a:buFont typeface="Arial" panose="020B0604020202020204" pitchFamily="34" charset="0"/>
              <a:buChar char="•"/>
            </a:pPr>
            <a:r>
              <a:rPr lang="en-US" dirty="0"/>
              <a:t>1.6M </a:t>
            </a:r>
            <a:r>
              <a:rPr lang="en-US" dirty="0" err="1"/>
              <a:t>elec</a:t>
            </a:r>
            <a:r>
              <a:rPr lang="en-US" dirty="0"/>
              <a:t> and natural gas customers in Iowa, Illinois, SD, NE</a:t>
            </a:r>
          </a:p>
          <a:p>
            <a:pPr marL="171450" indent="-171450">
              <a:buFont typeface="Arial" panose="020B0604020202020204" pitchFamily="34" charset="0"/>
              <a:buChar char="•"/>
            </a:pPr>
            <a:r>
              <a:rPr lang="en-US" dirty="0"/>
              <a:t>Large wind portfolio –map shows our service territory shaded in grey and our generating facilities and wind farms</a:t>
            </a:r>
          </a:p>
        </p:txBody>
      </p:sp>
      <p:sp>
        <p:nvSpPr>
          <p:cNvPr id="4" name="Slide Number Placeholder 3"/>
          <p:cNvSpPr>
            <a:spLocks noGrp="1"/>
          </p:cNvSpPr>
          <p:nvPr>
            <p:ph type="sldNum" sz="quarter" idx="5"/>
          </p:nvPr>
        </p:nvSpPr>
        <p:spPr/>
        <p:txBody>
          <a:bodyPr/>
          <a:lstStyle/>
          <a:p>
            <a:fld id="{8E1B76B7-D764-4677-A855-C6BD4A5A25BD}" type="slidenum">
              <a:rPr lang="en-US" smtClean="0"/>
              <a:pPr/>
              <a:t>2</a:t>
            </a:fld>
            <a:endParaRPr lang="en-US" dirty="0"/>
          </a:p>
        </p:txBody>
      </p:sp>
    </p:spTree>
    <p:extLst>
      <p:ext uri="{BB962C8B-B14F-4D97-AF65-F5344CB8AC3E}">
        <p14:creationId xmlns:p14="http://schemas.microsoft.com/office/powerpoint/2010/main" val="157909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can see, today, in Iowa we have a variety of programs for all customer sectors at a reasonable cost. </a:t>
            </a:r>
          </a:p>
          <a:p>
            <a:pPr marL="171450" indent="-171450">
              <a:buFont typeface="Arial" panose="020B0604020202020204" pitchFamily="34" charset="0"/>
              <a:buChar char="•"/>
            </a:pPr>
            <a:r>
              <a:rPr lang="en-US" dirty="0"/>
              <a:t>In the new plan, we are not proposing any new programs. However, we are proposing to enhancing the majority of these existing programs by adding new measures, incentives and service options. </a:t>
            </a:r>
          </a:p>
          <a:p>
            <a:pPr marL="171450" indent="-171450">
              <a:buFont typeface="Arial" panose="020B0604020202020204" pitchFamily="34" charset="0"/>
              <a:buChar char="•"/>
            </a:pPr>
            <a:r>
              <a:rPr lang="en-US" dirty="0"/>
              <a:t>The goals for this plan are to:  Improve customer experience; focus on low and underserved communities and offer a mix of measures and programs to fit all customer types. </a:t>
            </a:r>
          </a:p>
          <a:p>
            <a:pPr marL="171450" indent="-171450">
              <a:buFont typeface="Arial" panose="020B0604020202020204" pitchFamily="34" charset="0"/>
              <a:buChar char="•"/>
            </a:pPr>
            <a:r>
              <a:rPr lang="en-US" dirty="0"/>
              <a:t>For the next few minutes, I will focus on the enhancements that we have proposed. For more information on all our energy efficiency programs, please visit our website at www.midamericanenergy.com/ee.</a:t>
            </a:r>
          </a:p>
        </p:txBody>
      </p:sp>
      <p:sp>
        <p:nvSpPr>
          <p:cNvPr id="4" name="Slide Number Placeholder 3"/>
          <p:cNvSpPr>
            <a:spLocks noGrp="1"/>
          </p:cNvSpPr>
          <p:nvPr>
            <p:ph type="sldNum" sz="quarter" idx="5"/>
          </p:nvPr>
        </p:nvSpPr>
        <p:spPr/>
        <p:txBody>
          <a:bodyPr/>
          <a:lstStyle/>
          <a:p>
            <a:fld id="{8E1B76B7-D764-4677-A855-C6BD4A5A25BD}" type="slidenum">
              <a:rPr lang="en-US" smtClean="0"/>
              <a:pPr/>
              <a:t>3</a:t>
            </a:fld>
            <a:endParaRPr lang="en-US" dirty="0"/>
          </a:p>
        </p:txBody>
      </p:sp>
    </p:spTree>
    <p:extLst>
      <p:ext uri="{BB962C8B-B14F-4D97-AF65-F5344CB8AC3E}">
        <p14:creationId xmlns:p14="http://schemas.microsoft.com/office/powerpoint/2010/main" val="64024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l" rtl="0" fontAlgn="base">
              <a:buFont typeface="Arial" panose="020B0604020202020204" pitchFamily="34" charset="0"/>
              <a:buChar char="•"/>
            </a:pPr>
            <a:r>
              <a:rPr lang="en-US" dirty="0"/>
              <a:t>Our well-known residential equipment program incentivizes residential customers to purchase and install new, energy-efficient equipment.  </a:t>
            </a:r>
          </a:p>
          <a:p>
            <a:pPr marL="171450" indent="-171450" algn="l" rtl="0" fontAlgn="base">
              <a:buFont typeface="Arial" panose="020B0604020202020204" pitchFamily="34" charset="0"/>
              <a:buChar char="•"/>
            </a:pPr>
            <a:r>
              <a:rPr lang="en-US" dirty="0"/>
              <a:t>The major changes to this program are the introduction of new incentive delivery models, one of which we have just launched as a pilot. </a:t>
            </a:r>
          </a:p>
          <a:p>
            <a:pPr marL="171450" indent="-171450" algn="l" rtl="0" fontAlgn="base">
              <a:buFont typeface="Arial" panose="020B0604020202020204" pitchFamily="34" charset="0"/>
              <a:buChar char="•"/>
            </a:pPr>
            <a:r>
              <a:rPr lang="en-US" dirty="0"/>
              <a:t>In a midstream model, the incentive is given to the equipment distributor to encourage them to stock energy-efficient equipment. </a:t>
            </a:r>
          </a:p>
          <a:p>
            <a:pPr marL="171450" indent="-171450" algn="l" rtl="0" fontAlgn="base">
              <a:buFont typeface="Arial" panose="020B0604020202020204" pitchFamily="34" charset="0"/>
              <a:buChar char="•"/>
            </a:pPr>
            <a:r>
              <a:rPr lang="en-US" dirty="0"/>
              <a:t>The distributor passes those savings down to the customer in the form of an instant discount at the time of sale. </a:t>
            </a:r>
          </a:p>
          <a:p>
            <a:pPr marL="171450" indent="-171450" algn="l" rtl="0" fontAlgn="base">
              <a:buFont typeface="Arial" panose="020B0604020202020204" pitchFamily="34" charset="0"/>
              <a:buChar char="•"/>
            </a:pPr>
            <a:r>
              <a:rPr lang="en-US" dirty="0"/>
              <a:t>MidAmerican and Alliant have just launched a pilot midstream program marketed as Instant Discounts. </a:t>
            </a:r>
          </a:p>
          <a:p>
            <a:pPr marL="171450" indent="-171450" algn="l" rtl="0" fontAlgn="base">
              <a:buFont typeface="Arial" panose="020B0604020202020204" pitchFamily="34" charset="0"/>
              <a:buChar char="•"/>
            </a:pPr>
            <a:r>
              <a:rPr lang="en-US" dirty="0"/>
              <a:t>The other models include an online marketplace and retail. </a:t>
            </a:r>
          </a:p>
          <a:p>
            <a:pPr marL="171450" indent="-171450" algn="l" rtl="0" fontAlgn="base">
              <a:buFont typeface="Arial" panose="020B0604020202020204" pitchFamily="34" charset="0"/>
              <a:buChar char="•"/>
            </a:pPr>
            <a:r>
              <a:rPr lang="en-US" dirty="0"/>
              <a:t>The goal is to make it easy for the customer and reduce the cost of the equipment at time of sale.</a:t>
            </a:r>
          </a:p>
          <a:p>
            <a:pPr marL="171450" indent="-171450" algn="l" rtl="0" fontAlgn="base">
              <a:buFont typeface="Arial" panose="020B0604020202020204" pitchFamily="34" charset="0"/>
              <a:buChar char="•"/>
            </a:pPr>
            <a:r>
              <a:rPr lang="en-US" dirty="0"/>
              <a:t>Some new residential measures that you will see in this plan are GSHP, HVAC tune-ups, heat pump water heaters, and energy star appliances</a:t>
            </a:r>
          </a:p>
          <a:p>
            <a:endParaRPr lang="en-US" dirty="0"/>
          </a:p>
        </p:txBody>
      </p:sp>
      <p:sp>
        <p:nvSpPr>
          <p:cNvPr id="4" name="Slide Number Placeholder 3"/>
          <p:cNvSpPr>
            <a:spLocks noGrp="1"/>
          </p:cNvSpPr>
          <p:nvPr>
            <p:ph type="sldNum" sz="quarter" idx="5"/>
          </p:nvPr>
        </p:nvSpPr>
        <p:spPr/>
        <p:txBody>
          <a:bodyPr/>
          <a:lstStyle/>
          <a:p>
            <a:fld id="{8E1B76B7-D764-4677-A855-C6BD4A5A25BD}" type="slidenum">
              <a:rPr lang="en-US" smtClean="0"/>
              <a:pPr/>
              <a:t>4</a:t>
            </a:fld>
            <a:endParaRPr lang="en-US" dirty="0"/>
          </a:p>
        </p:txBody>
      </p:sp>
    </p:spTree>
    <p:extLst>
      <p:ext uri="{BB962C8B-B14F-4D97-AF65-F5344CB8AC3E}">
        <p14:creationId xmlns:p14="http://schemas.microsoft.com/office/powerpoint/2010/main" val="3926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continue our relationship with Iowa Department of Human Rights and will increase our annual support to $2M/year. </a:t>
            </a:r>
          </a:p>
          <a:p>
            <a:pPr marL="171450" indent="-171450">
              <a:buFont typeface="Arial" panose="020B0604020202020204" pitchFamily="34" charset="0"/>
              <a:buChar char="•"/>
            </a:pPr>
            <a:r>
              <a:rPr lang="en-US" dirty="0"/>
              <a:t>A part of this funding will also be used to help IDHR certify contractors to perform services for the weatherization assistance program. </a:t>
            </a:r>
          </a:p>
          <a:p>
            <a:pPr marL="171450" indent="-171450">
              <a:buFont typeface="Arial" panose="020B0604020202020204" pitchFamily="34" charset="0"/>
              <a:buChar char="•"/>
            </a:pPr>
            <a:r>
              <a:rPr lang="en-US" dirty="0"/>
              <a:t>This is a current and continuing challenge they are facing and we are committed to helping them get more contractors certified so that more homes can be weatherized.</a:t>
            </a:r>
          </a:p>
          <a:p>
            <a:pPr marL="171450" indent="-171450">
              <a:buFont typeface="Arial" panose="020B0604020202020204" pitchFamily="34" charset="0"/>
              <a:buChar char="•"/>
            </a:pPr>
            <a:r>
              <a:rPr lang="en-US" dirty="0"/>
              <a:t>We will also be continuing our supplemental weatherization program which will include a variety of opportunities like kits, food bank giveaways, and community and agency partnerships</a:t>
            </a:r>
          </a:p>
        </p:txBody>
      </p:sp>
      <p:sp>
        <p:nvSpPr>
          <p:cNvPr id="4" name="Slide Number Placeholder 3"/>
          <p:cNvSpPr>
            <a:spLocks noGrp="1"/>
          </p:cNvSpPr>
          <p:nvPr>
            <p:ph type="sldNum" sz="quarter" idx="5"/>
          </p:nvPr>
        </p:nvSpPr>
        <p:spPr/>
        <p:txBody>
          <a:bodyPr/>
          <a:lstStyle/>
          <a:p>
            <a:fld id="{8E1B76B7-D764-4677-A855-C6BD4A5A25BD}" type="slidenum">
              <a:rPr lang="en-US" smtClean="0"/>
              <a:pPr/>
              <a:t>5</a:t>
            </a:fld>
            <a:endParaRPr lang="en-US" dirty="0"/>
          </a:p>
        </p:txBody>
      </p:sp>
    </p:spTree>
    <p:extLst>
      <p:ext uri="{BB962C8B-B14F-4D97-AF65-F5344CB8AC3E}">
        <p14:creationId xmlns:p14="http://schemas.microsoft.com/office/powerpoint/2010/main" val="322216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 to Residential Equipment, in the nonresidential equipment program we will also be moving more products to midstream in this new plan and adding GSHP, HVAC tune-ups and commercial kitchen equipment.</a:t>
            </a:r>
          </a:p>
        </p:txBody>
      </p:sp>
      <p:sp>
        <p:nvSpPr>
          <p:cNvPr id="4" name="Slide Number Placeholder 3"/>
          <p:cNvSpPr>
            <a:spLocks noGrp="1"/>
          </p:cNvSpPr>
          <p:nvPr>
            <p:ph type="sldNum" sz="quarter" idx="5"/>
          </p:nvPr>
        </p:nvSpPr>
        <p:spPr/>
        <p:txBody>
          <a:bodyPr/>
          <a:lstStyle/>
          <a:p>
            <a:fld id="{8E1B76B7-D764-4677-A855-C6BD4A5A25BD}" type="slidenum">
              <a:rPr lang="en-US" smtClean="0"/>
              <a:pPr/>
              <a:t>6</a:t>
            </a:fld>
            <a:endParaRPr lang="en-US" dirty="0"/>
          </a:p>
        </p:txBody>
      </p:sp>
    </p:spTree>
    <p:extLst>
      <p:ext uri="{BB962C8B-B14F-4D97-AF65-F5344CB8AC3E}">
        <p14:creationId xmlns:p14="http://schemas.microsoft.com/office/powerpoint/2010/main" val="284613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sz="1200" dirty="0">
                <a:latin typeface="+mn-lt"/>
              </a:rPr>
              <a:t>The Nonresidential Energy Solutions program will add 2 new offerings: RCx and SEM</a:t>
            </a:r>
            <a:endParaRPr lang="en-US" sz="1200" dirty="0">
              <a:solidFill>
                <a:srgbClr val="000000"/>
              </a:solidFill>
              <a:latin typeface="+mn-lt"/>
              <a:cs typeface="Calibri"/>
            </a:endParaRPr>
          </a:p>
          <a:p>
            <a:pPr marL="171450" indent="-171450">
              <a:buFont typeface="Arial" panose="020B0604020202020204" pitchFamily="34" charset="0"/>
              <a:buChar char="•"/>
            </a:pPr>
            <a:r>
              <a:rPr lang="en-US" sz="1200" b="0" i="0" dirty="0">
                <a:solidFill>
                  <a:srgbClr val="000000"/>
                </a:solidFill>
                <a:effectLst/>
                <a:latin typeface="+mn-lt"/>
              </a:rPr>
              <a:t>The Retro-commissioning (RCx) component is targeted at large commercial and industrial facilities to improve how equipment and systems function together in existing buildings. </a:t>
            </a:r>
          </a:p>
          <a:p>
            <a:pPr marL="171450" indent="-171450">
              <a:buFont typeface="Arial" panose="020B0604020202020204" pitchFamily="34" charset="0"/>
              <a:buChar char="•"/>
            </a:pPr>
            <a:r>
              <a:rPr lang="en-US" sz="1200" b="0" i="0" dirty="0">
                <a:solidFill>
                  <a:srgbClr val="000000"/>
                </a:solidFill>
                <a:effectLst/>
                <a:latin typeface="+mn-lt"/>
              </a:rPr>
              <a:t>Strategic Energy Management (SEM) will assist organizations to implement energy management business practices that take a holistic approach to managing energy use to continuously improve energy performance through steady savings over time. </a:t>
            </a:r>
            <a:endParaRPr lang="en-US" sz="1200" dirty="0">
              <a:latin typeface="+mn-lt"/>
            </a:endParaRPr>
          </a:p>
        </p:txBody>
      </p:sp>
      <p:sp>
        <p:nvSpPr>
          <p:cNvPr id="4" name="Slide Number Placeholder 3"/>
          <p:cNvSpPr>
            <a:spLocks noGrp="1"/>
          </p:cNvSpPr>
          <p:nvPr>
            <p:ph type="sldNum" sz="quarter" idx="5"/>
          </p:nvPr>
        </p:nvSpPr>
        <p:spPr/>
        <p:txBody>
          <a:bodyPr/>
          <a:lstStyle/>
          <a:p>
            <a:fld id="{8E1B76B7-D764-4677-A855-C6BD4A5A25BD}" type="slidenum">
              <a:rPr lang="en-US" smtClean="0"/>
              <a:pPr/>
              <a:t>7</a:t>
            </a:fld>
            <a:endParaRPr lang="en-US" dirty="0"/>
          </a:p>
        </p:txBody>
      </p:sp>
    </p:spTree>
    <p:extLst>
      <p:ext uri="{BB962C8B-B14F-4D97-AF65-F5344CB8AC3E}">
        <p14:creationId xmlns:p14="http://schemas.microsoft.com/office/powerpoint/2010/main" val="328309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en-US" sz="1200" b="0" i="0" dirty="0">
                <a:solidFill>
                  <a:srgbClr val="000000"/>
                </a:solidFill>
                <a:effectLst/>
                <a:latin typeface="+mn-lt"/>
              </a:rPr>
              <a:t>The Commercial New Construction program will be adding gas incentives back into the program as well as two new services: Streamlined and Enhanced.  </a:t>
            </a:r>
          </a:p>
          <a:p>
            <a:pPr marL="171450" indent="-171450" algn="l" rtl="0" fontAlgn="base">
              <a:buFont typeface="Arial" panose="020B0604020202020204" pitchFamily="34" charset="0"/>
              <a:buChar char="•"/>
            </a:pPr>
            <a:r>
              <a:rPr lang="en-US" sz="1200" b="0" i="0" dirty="0">
                <a:solidFill>
                  <a:srgbClr val="000000"/>
                </a:solidFill>
                <a:effectLst/>
                <a:latin typeface="+mn-lt"/>
              </a:rPr>
              <a:t>Streamlined Service: Targets smaller buildings that want a streamlined process.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Enhanced Service: Targets projects with aggressive energy efficiency goals – typically energy savings of 40 percent or greater. </a:t>
            </a:r>
          </a:p>
        </p:txBody>
      </p:sp>
      <p:sp>
        <p:nvSpPr>
          <p:cNvPr id="4" name="Slide Number Placeholder 3"/>
          <p:cNvSpPr>
            <a:spLocks noGrp="1"/>
          </p:cNvSpPr>
          <p:nvPr>
            <p:ph type="sldNum" sz="quarter" idx="5"/>
          </p:nvPr>
        </p:nvSpPr>
        <p:spPr/>
        <p:txBody>
          <a:bodyPr/>
          <a:lstStyle/>
          <a:p>
            <a:fld id="{8E1B76B7-D764-4677-A855-C6BD4A5A25BD}" type="slidenum">
              <a:rPr lang="en-US" smtClean="0"/>
              <a:pPr/>
              <a:t>8</a:t>
            </a:fld>
            <a:endParaRPr lang="en-US" dirty="0"/>
          </a:p>
        </p:txBody>
      </p:sp>
    </p:spTree>
    <p:extLst>
      <p:ext uri="{BB962C8B-B14F-4D97-AF65-F5344CB8AC3E}">
        <p14:creationId xmlns:p14="http://schemas.microsoft.com/office/powerpoint/2010/main" val="328064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nonresidential low income program will add a new affordable multifamily new construction offering with enhanced incentives for properties that participate in IFA’s Housing Tax Credit Program or in the National Housing Trust Fund. </a:t>
            </a:r>
          </a:p>
          <a:p>
            <a:pPr marL="171450" indent="-171450">
              <a:buFont typeface="Arial" panose="020B0604020202020204" pitchFamily="34" charset="0"/>
              <a:buChar char="•"/>
            </a:pPr>
            <a:r>
              <a:rPr lang="en-US" dirty="0"/>
              <a:t>We are also excited to offer an enhanced small biz express offering to small businesses in qualified census tracts or national opportunity zones. We will target retail, restaurants and other community centric businesses. </a:t>
            </a:r>
          </a:p>
        </p:txBody>
      </p:sp>
      <p:sp>
        <p:nvSpPr>
          <p:cNvPr id="4" name="Slide Number Placeholder 3"/>
          <p:cNvSpPr>
            <a:spLocks noGrp="1"/>
          </p:cNvSpPr>
          <p:nvPr>
            <p:ph type="sldNum" sz="quarter" idx="5"/>
          </p:nvPr>
        </p:nvSpPr>
        <p:spPr/>
        <p:txBody>
          <a:bodyPr/>
          <a:lstStyle/>
          <a:p>
            <a:fld id="{8E1B76B7-D764-4677-A855-C6BD4A5A25BD}" type="slidenum">
              <a:rPr lang="en-US" smtClean="0"/>
              <a:pPr/>
              <a:t>9</a:t>
            </a:fld>
            <a:endParaRPr lang="en-US" dirty="0"/>
          </a:p>
        </p:txBody>
      </p:sp>
    </p:spTree>
    <p:extLst>
      <p:ext uri="{BB962C8B-B14F-4D97-AF65-F5344CB8AC3E}">
        <p14:creationId xmlns:p14="http://schemas.microsoft.com/office/powerpoint/2010/main" val="1481764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630"/>
            <a:ext cx="9144000" cy="51435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6795" y="4284037"/>
            <a:ext cx="2743200" cy="4221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10" name="Rectangle 10"/>
          <p:cNvSpPr>
            <a:spLocks noGrp="1" noChangeArrowheads="1"/>
          </p:cNvSpPr>
          <p:nvPr>
            <p:ph type="title"/>
          </p:nvPr>
        </p:nvSpPr>
        <p:spPr bwMode="auto">
          <a:xfrm>
            <a:off x="-1" y="0"/>
            <a:ext cx="54864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
        <p:nvSpPr>
          <p:cNvPr id="9"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Tree>
    <p:extLst>
      <p:ext uri="{BB962C8B-B14F-4D97-AF65-F5344CB8AC3E}">
        <p14:creationId xmlns:p14="http://schemas.microsoft.com/office/powerpoint/2010/main" val="329635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ee Commitm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9"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Tree>
    <p:extLst>
      <p:ext uri="{BB962C8B-B14F-4D97-AF65-F5344CB8AC3E}">
        <p14:creationId xmlns:p14="http://schemas.microsoft.com/office/powerpoint/2010/main" val="200114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vironmental Respe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Tree>
    <p:extLst>
      <p:ext uri="{BB962C8B-B14F-4D97-AF65-F5344CB8AC3E}">
        <p14:creationId xmlns:p14="http://schemas.microsoft.com/office/powerpoint/2010/main" val="155325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tory Integr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8"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Tree>
    <p:extLst>
      <p:ext uri="{BB962C8B-B14F-4D97-AF65-F5344CB8AC3E}">
        <p14:creationId xmlns:p14="http://schemas.microsoft.com/office/powerpoint/2010/main" val="402045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rational Excell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Tree>
    <p:extLst>
      <p:ext uri="{BB962C8B-B14F-4D97-AF65-F5344CB8AC3E}">
        <p14:creationId xmlns:p14="http://schemas.microsoft.com/office/powerpoint/2010/main" val="183457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ncial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Tree>
    <p:extLst>
      <p:ext uri="{BB962C8B-B14F-4D97-AF65-F5344CB8AC3E}">
        <p14:creationId xmlns:p14="http://schemas.microsoft.com/office/powerpoint/2010/main" val="41540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378"/>
            <a:ext cx="9144000" cy="512474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524000" y="2202769"/>
            <a:ext cx="5753100" cy="1118658"/>
          </a:xfrm>
          <a:prstGeom prst="rect">
            <a:avLst/>
          </a:prstGeom>
        </p:spPr>
      </p:pic>
    </p:spTree>
    <p:extLst>
      <p:ext uri="{BB962C8B-B14F-4D97-AF65-F5344CB8AC3E}">
        <p14:creationId xmlns:p14="http://schemas.microsoft.com/office/powerpoint/2010/main" val="68999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5" r:id="rId5"/>
    <p:sldLayoutId id="2147483654" r:id="rId6"/>
    <p:sldLayoutId id="2147483653" r:id="rId7"/>
    <p:sldLayoutId id="2147483652" r:id="rId8"/>
    <p:sldLayoutId id="2147483651" r:id="rId9"/>
  </p:sldLayoutIdLst>
  <p:hf hdr="0" ftr="0" dt="0"/>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82944" y="983622"/>
            <a:ext cx="5715000" cy="2120894"/>
          </a:xfrm>
          <a:prstGeom prst="rect">
            <a:avLst/>
          </a:prstGeom>
          <a:effectLst/>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Arial" pitchFamily="34" charset="0"/>
                <a:cs typeface="Arial" pitchFamily="34" charset="0"/>
              </a:rPr>
              <a:t>2024-2028 Energy Efficiency </a:t>
            </a:r>
            <a:r>
              <a:rPr lang="en-US" sz="3200" b="1" kern="0" dirty="0">
                <a:latin typeface="Arial" pitchFamily="34" charset="0"/>
                <a:cs typeface="Arial" pitchFamily="34" charset="0"/>
              </a:rPr>
              <a:t>and Demand Response </a:t>
            </a:r>
            <a:r>
              <a:rPr kumimoji="0" lang="en-US" sz="3200" b="1" i="0" u="none" strike="noStrike" kern="0" cap="none" spc="0" normalizeH="0" baseline="0" noProof="0" dirty="0">
                <a:ln>
                  <a:noFill/>
                </a:ln>
                <a:effectLst/>
                <a:uLnTx/>
                <a:uFillTx/>
                <a:latin typeface="Arial" pitchFamily="34" charset="0"/>
                <a:cs typeface="Arial" pitchFamily="34" charset="0"/>
              </a:rPr>
              <a:t>Plan</a:t>
            </a:r>
          </a:p>
        </p:txBody>
      </p:sp>
      <p:sp>
        <p:nvSpPr>
          <p:cNvPr id="2" name="TextBox 1">
            <a:extLst>
              <a:ext uri="{FF2B5EF4-FFF2-40B4-BE49-F238E27FC236}">
                <a16:creationId xmlns:a16="http://schemas.microsoft.com/office/drawing/2014/main" id="{CF868A31-751F-373E-2AA7-DAEE4706A18C}"/>
              </a:ext>
            </a:extLst>
          </p:cNvPr>
          <p:cNvSpPr txBox="1"/>
          <p:nvPr/>
        </p:nvSpPr>
        <p:spPr>
          <a:xfrm>
            <a:off x="723899" y="3215650"/>
            <a:ext cx="5448993" cy="492443"/>
          </a:xfrm>
          <a:prstGeom prst="rect">
            <a:avLst/>
          </a:prstGeom>
          <a:noFill/>
        </p:spPr>
        <p:txBody>
          <a:bodyPr wrap="square" rtlCol="0" anchor="ctr">
            <a:spAutoFit/>
          </a:bodyPr>
          <a:lstStyle/>
          <a:p>
            <a:pPr algn="ctr"/>
            <a:r>
              <a:rPr lang="en-US" sz="2600" b="1" dirty="0">
                <a:latin typeface="Arial" panose="020B0604020202020204" pitchFamily="34" charset="0"/>
                <a:cs typeface="Arial" panose="020B0604020202020204" pitchFamily="34" charset="0"/>
              </a:rPr>
              <a:t>Erin Rasmussen</a:t>
            </a:r>
          </a:p>
        </p:txBody>
      </p:sp>
      <p:sp>
        <p:nvSpPr>
          <p:cNvPr id="3" name="TextBox 2">
            <a:extLst>
              <a:ext uri="{FF2B5EF4-FFF2-40B4-BE49-F238E27FC236}">
                <a16:creationId xmlns:a16="http://schemas.microsoft.com/office/drawing/2014/main" id="{8961774D-3808-06AF-F949-ED936058990B}"/>
              </a:ext>
            </a:extLst>
          </p:cNvPr>
          <p:cNvSpPr txBox="1"/>
          <p:nvPr/>
        </p:nvSpPr>
        <p:spPr>
          <a:xfrm>
            <a:off x="1066800" y="3731661"/>
            <a:ext cx="4800600" cy="306302"/>
          </a:xfrm>
          <a:prstGeom prst="rect">
            <a:avLst/>
          </a:prstGeom>
          <a:noFill/>
        </p:spPr>
        <p:txBody>
          <a:bodyPr wrap="square" rtlCol="0" anchor="ctr">
            <a:spAutoFit/>
          </a:bodyPr>
          <a:lstStyle/>
          <a:p>
            <a:pPr algn="ctr">
              <a:lnSpc>
                <a:spcPts val="1800"/>
              </a:lnSpc>
              <a:spcBef>
                <a:spcPts val="0"/>
              </a:spcBef>
            </a:pPr>
            <a:r>
              <a:rPr lang="en-US" sz="1400" dirty="0">
                <a:latin typeface="Arial" panose="020B0604020202020204" pitchFamily="34" charset="0"/>
                <a:cs typeface="Arial" panose="020B0604020202020204" pitchFamily="34" charset="0"/>
              </a:rPr>
              <a:t>Director, Energy Efficiency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8A1B29-5706-4A9C-BB55-917E0FF4058C}"/>
              </a:ext>
            </a:extLst>
          </p:cNvPr>
          <p:cNvSpPr>
            <a:spLocks noGrp="1"/>
          </p:cNvSpPr>
          <p:nvPr>
            <p:ph type="sldNum" sz="quarter" idx="4"/>
          </p:nvPr>
        </p:nvSpPr>
        <p:spPr/>
        <p:txBody>
          <a:bodyPr/>
          <a:lstStyle/>
          <a:p>
            <a:fld id="{752E80E1-2263-49AF-B5CD-299E76EDEEB1}" type="slidenum">
              <a:rPr lang="en-US" smtClean="0"/>
              <a:pPr/>
              <a:t>10</a:t>
            </a:fld>
            <a:endParaRPr lang="en-US" dirty="0"/>
          </a:p>
        </p:txBody>
      </p:sp>
      <p:sp>
        <p:nvSpPr>
          <p:cNvPr id="3" name="Title 2">
            <a:extLst>
              <a:ext uri="{FF2B5EF4-FFF2-40B4-BE49-F238E27FC236}">
                <a16:creationId xmlns:a16="http://schemas.microsoft.com/office/drawing/2014/main" id="{1DDC13C7-BDD2-49BA-A99C-9E5F69896FFC}"/>
              </a:ext>
            </a:extLst>
          </p:cNvPr>
          <p:cNvSpPr>
            <a:spLocks noGrp="1"/>
          </p:cNvSpPr>
          <p:nvPr>
            <p:ph type="title"/>
          </p:nvPr>
        </p:nvSpPr>
        <p:spPr/>
        <p:txBody>
          <a:bodyPr/>
          <a:lstStyle/>
          <a:p>
            <a:r>
              <a:rPr lang="en-US" dirty="0"/>
              <a:t>Demand Response</a:t>
            </a:r>
          </a:p>
        </p:txBody>
      </p:sp>
      <p:sp>
        <p:nvSpPr>
          <p:cNvPr id="4" name="Content Placeholder 3">
            <a:extLst>
              <a:ext uri="{FF2B5EF4-FFF2-40B4-BE49-F238E27FC236}">
                <a16:creationId xmlns:a16="http://schemas.microsoft.com/office/drawing/2014/main" id="{83B42942-0638-43F1-AC41-0454835F838B}"/>
              </a:ext>
            </a:extLst>
          </p:cNvPr>
          <p:cNvSpPr>
            <a:spLocks noGrp="1"/>
          </p:cNvSpPr>
          <p:nvPr>
            <p:ph idx="1"/>
          </p:nvPr>
        </p:nvSpPr>
        <p:spPr>
          <a:xfrm>
            <a:off x="0" y="927228"/>
            <a:ext cx="4572000" cy="4051852"/>
          </a:xfrm>
        </p:spPr>
        <p:txBody>
          <a:bodyPr lIns="91440" tIns="45720" rIns="91440" bIns="45720" anchor="t"/>
          <a:lstStyle/>
          <a:p>
            <a:r>
              <a:rPr lang="en-US" b="0" i="0" dirty="0">
                <a:solidFill>
                  <a:srgbClr val="000000"/>
                </a:solidFill>
                <a:effectLst/>
                <a:latin typeface="Arial"/>
                <a:cs typeface="Arial"/>
              </a:rPr>
              <a:t>Residential Load Management</a:t>
            </a:r>
          </a:p>
          <a:p>
            <a:pPr lvl="1"/>
            <a:r>
              <a:rPr lang="en-US" dirty="0">
                <a:latin typeface="Arial"/>
                <a:cs typeface="Arial"/>
              </a:rPr>
              <a:t>Increased incentive for smart thermostat participation = $40/season</a:t>
            </a:r>
          </a:p>
          <a:p>
            <a:pPr lvl="1"/>
            <a:r>
              <a:rPr lang="en-US" dirty="0">
                <a:latin typeface="Arial"/>
                <a:cs typeface="Arial"/>
              </a:rPr>
              <a:t>All new participation – smart thermostat only</a:t>
            </a:r>
          </a:p>
          <a:p>
            <a:pPr lvl="1"/>
            <a:r>
              <a:rPr lang="en-US" dirty="0">
                <a:latin typeface="Arial"/>
                <a:cs typeface="Arial"/>
              </a:rPr>
              <a:t>Maintain existing LCRs, but no replacements/new installs</a:t>
            </a:r>
          </a:p>
        </p:txBody>
      </p:sp>
      <p:sp>
        <p:nvSpPr>
          <p:cNvPr id="5" name="Content Placeholder 3">
            <a:extLst>
              <a:ext uri="{FF2B5EF4-FFF2-40B4-BE49-F238E27FC236}">
                <a16:creationId xmlns:a16="http://schemas.microsoft.com/office/drawing/2014/main" id="{6D5BCF8A-052E-E44E-2570-31D0ADE91E8A}"/>
              </a:ext>
            </a:extLst>
          </p:cNvPr>
          <p:cNvSpPr txBox="1">
            <a:spLocks/>
          </p:cNvSpPr>
          <p:nvPr/>
        </p:nvSpPr>
        <p:spPr>
          <a:xfrm>
            <a:off x="4572000" y="914400"/>
            <a:ext cx="4572000" cy="4051852"/>
          </a:xfrm>
          <a:prstGeom prst="rect">
            <a:avLst/>
          </a:prstGeom>
        </p:spPr>
        <p:txBody>
          <a:bodyPr lIns="91440" tIns="45720" rIns="91440" bIns="45720" anchor="t"/>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fontAlgn="auto">
              <a:spcAft>
                <a:spcPts val="0"/>
              </a:spcAft>
            </a:pPr>
            <a:r>
              <a:rPr lang="en-US" kern="0" dirty="0">
                <a:latin typeface="Arial"/>
                <a:cs typeface="Arial"/>
              </a:rPr>
              <a:t>Nonresidential Load Management</a:t>
            </a:r>
          </a:p>
          <a:p>
            <a:pPr lvl="1" fontAlgn="auto">
              <a:spcAft>
                <a:spcPts val="0"/>
              </a:spcAft>
            </a:pPr>
            <a:r>
              <a:rPr lang="en-US" kern="0" dirty="0">
                <a:latin typeface="Arial"/>
                <a:cs typeface="Arial"/>
              </a:rPr>
              <a:t>Minimum curtailable load lowered to 200 kW</a:t>
            </a:r>
          </a:p>
          <a:p>
            <a:pPr lvl="1" fontAlgn="auto">
              <a:spcAft>
                <a:spcPts val="0"/>
              </a:spcAft>
            </a:pPr>
            <a:r>
              <a:rPr lang="en-US" kern="0" dirty="0">
                <a:latin typeface="Arial"/>
                <a:cs typeface="Arial"/>
              </a:rPr>
              <a:t>Two participation options:</a:t>
            </a:r>
          </a:p>
          <a:p>
            <a:pPr lvl="2" fontAlgn="auto">
              <a:spcAft>
                <a:spcPts val="0"/>
              </a:spcAft>
            </a:pPr>
            <a:r>
              <a:rPr lang="en-US" sz="1600" kern="0" dirty="0">
                <a:latin typeface="Arial"/>
                <a:cs typeface="Arial"/>
              </a:rPr>
              <a:t>Summer only (June 1-Sept 30)</a:t>
            </a:r>
          </a:p>
          <a:p>
            <a:pPr lvl="2" fontAlgn="auto">
              <a:spcAft>
                <a:spcPts val="0"/>
              </a:spcAft>
            </a:pPr>
            <a:r>
              <a:rPr lang="en-US" sz="1600" kern="0" dirty="0">
                <a:latin typeface="Arial"/>
                <a:cs typeface="Arial"/>
              </a:rPr>
              <a:t>Year-round (June 1-May 31) </a:t>
            </a:r>
          </a:p>
          <a:p>
            <a:pPr lvl="1" fontAlgn="auto">
              <a:spcAft>
                <a:spcPts val="0"/>
              </a:spcAft>
            </a:pPr>
            <a:r>
              <a:rPr lang="en-US" kern="0" dirty="0">
                <a:latin typeface="Arial"/>
                <a:cs typeface="Arial"/>
              </a:rPr>
              <a:t>Updated incentives based on participation</a:t>
            </a:r>
          </a:p>
          <a:p>
            <a:pPr lvl="2" fontAlgn="auto">
              <a:spcAft>
                <a:spcPts val="0"/>
              </a:spcAft>
            </a:pPr>
            <a:r>
              <a:rPr lang="en-US" sz="1600" kern="0" dirty="0">
                <a:latin typeface="Arial"/>
                <a:cs typeface="Arial"/>
              </a:rPr>
              <a:t>Summer only = $30/kW </a:t>
            </a:r>
          </a:p>
          <a:p>
            <a:pPr lvl="2" fontAlgn="auto">
              <a:spcAft>
                <a:spcPts val="0"/>
              </a:spcAft>
            </a:pPr>
            <a:r>
              <a:rPr lang="en-US" sz="1600" kern="0" dirty="0">
                <a:latin typeface="Arial"/>
                <a:cs typeface="Arial"/>
              </a:rPr>
              <a:t>Year-round = $60/kW</a:t>
            </a:r>
          </a:p>
        </p:txBody>
      </p:sp>
    </p:spTree>
    <p:extLst>
      <p:ext uri="{BB962C8B-B14F-4D97-AF65-F5344CB8AC3E}">
        <p14:creationId xmlns:p14="http://schemas.microsoft.com/office/powerpoint/2010/main" val="369249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AC1395-4DF6-145E-68D1-9E8050DDF3EA}"/>
              </a:ext>
            </a:extLst>
          </p:cNvPr>
          <p:cNvSpPr>
            <a:spLocks noGrp="1"/>
          </p:cNvSpPr>
          <p:nvPr>
            <p:ph type="sldNum" sz="quarter" idx="4"/>
          </p:nvPr>
        </p:nvSpPr>
        <p:spPr/>
        <p:txBody>
          <a:bodyPr/>
          <a:lstStyle/>
          <a:p>
            <a:fld id="{752E80E1-2263-49AF-B5CD-299E76EDEEB1}" type="slidenum">
              <a:rPr lang="en-US" smtClean="0"/>
              <a:pPr/>
              <a:t>11</a:t>
            </a:fld>
            <a:endParaRPr lang="en-US" dirty="0"/>
          </a:p>
        </p:txBody>
      </p:sp>
      <p:sp>
        <p:nvSpPr>
          <p:cNvPr id="3" name="Title 2">
            <a:extLst>
              <a:ext uri="{FF2B5EF4-FFF2-40B4-BE49-F238E27FC236}">
                <a16:creationId xmlns:a16="http://schemas.microsoft.com/office/drawing/2014/main" id="{75E730B2-3EC4-467A-B1AA-B0507301B5F3}"/>
              </a:ext>
            </a:extLst>
          </p:cNvPr>
          <p:cNvSpPr>
            <a:spLocks noGrp="1"/>
          </p:cNvSpPr>
          <p:nvPr>
            <p:ph type="title"/>
          </p:nvPr>
        </p:nvSpPr>
        <p:spPr/>
        <p:txBody>
          <a:bodyPr/>
          <a:lstStyle/>
          <a:p>
            <a:r>
              <a:rPr lang="en-US" dirty="0"/>
              <a:t>Budget and Savings</a:t>
            </a:r>
          </a:p>
        </p:txBody>
      </p:sp>
      <p:sp>
        <p:nvSpPr>
          <p:cNvPr id="4" name="Content Placeholder 3">
            <a:extLst>
              <a:ext uri="{FF2B5EF4-FFF2-40B4-BE49-F238E27FC236}">
                <a16:creationId xmlns:a16="http://schemas.microsoft.com/office/drawing/2014/main" id="{699F2D84-E2B7-12B7-2CFC-FCA6EDBA18B3}"/>
              </a:ext>
            </a:extLst>
          </p:cNvPr>
          <p:cNvSpPr>
            <a:spLocks noGrp="1"/>
          </p:cNvSpPr>
          <p:nvPr>
            <p:ph idx="1"/>
          </p:nvPr>
        </p:nvSpPr>
        <p:spPr>
          <a:xfrm>
            <a:off x="0" y="915228"/>
            <a:ext cx="4572000" cy="4051852"/>
          </a:xfrm>
        </p:spPr>
        <p:txBody>
          <a:bodyPr/>
          <a:lstStyle/>
          <a:p>
            <a:r>
              <a:rPr lang="en-US" sz="2200" dirty="0"/>
              <a:t>Budget</a:t>
            </a:r>
          </a:p>
          <a:p>
            <a:pPr lvl="1" algn="l" rtl="0"/>
            <a:r>
              <a:rPr lang="en-US" sz="1800" dirty="0">
                <a:ea typeface="+mn-ea"/>
              </a:rPr>
              <a:t>Electric energy efficiency:</a:t>
            </a:r>
          </a:p>
          <a:p>
            <a:pPr lvl="2" algn="l" rtl="0"/>
            <a:r>
              <a:rPr lang="en-US" sz="1600" dirty="0">
                <a:ea typeface="+mn-ea"/>
              </a:rPr>
              <a:t>$41.5M in 2024 increasing to $47M by 2028</a:t>
            </a:r>
          </a:p>
          <a:p>
            <a:pPr lvl="1" algn="l" rtl="0"/>
            <a:r>
              <a:rPr lang="en-US" sz="1800" dirty="0">
                <a:ea typeface="+mn-ea"/>
              </a:rPr>
              <a:t>Gas energy efficiency:</a:t>
            </a:r>
          </a:p>
          <a:p>
            <a:pPr lvl="2" algn="l" rtl="0"/>
            <a:r>
              <a:rPr lang="en-US" sz="1600" dirty="0">
                <a:ea typeface="+mn-ea"/>
              </a:rPr>
              <a:t>$6.6M in 2024 increasing to $7.3M in 2028</a:t>
            </a:r>
          </a:p>
          <a:p>
            <a:pPr lvl="1" algn="l" rtl="0"/>
            <a:r>
              <a:rPr lang="en-US" sz="1800" dirty="0">
                <a:ea typeface="+mn-ea"/>
              </a:rPr>
              <a:t>Electric demand response:</a:t>
            </a:r>
          </a:p>
          <a:p>
            <a:pPr lvl="2" algn="l" rtl="0"/>
            <a:r>
              <a:rPr lang="en-US" sz="1600" dirty="0">
                <a:ea typeface="+mn-ea"/>
              </a:rPr>
              <a:t>$19.2M in 2024 increasing to $20M in 2028</a:t>
            </a:r>
          </a:p>
          <a:p>
            <a:pPr lvl="1" algn="l" rtl="0"/>
            <a:endParaRPr lang="en-US" sz="1800" dirty="0">
              <a:ea typeface="+mn-ea"/>
            </a:endParaRPr>
          </a:p>
          <a:p>
            <a:pPr lvl="1" algn="l" rtl="0"/>
            <a:endParaRPr lang="en-US" sz="1800" dirty="0">
              <a:ea typeface="+mn-ea"/>
            </a:endParaRPr>
          </a:p>
          <a:p>
            <a:pPr lvl="1"/>
            <a:endParaRPr lang="en-US" sz="1800" dirty="0"/>
          </a:p>
          <a:p>
            <a:pPr lvl="1"/>
            <a:endParaRPr lang="en-US" sz="1800" dirty="0"/>
          </a:p>
        </p:txBody>
      </p:sp>
      <p:sp>
        <p:nvSpPr>
          <p:cNvPr id="6" name="Content Placeholder 3">
            <a:extLst>
              <a:ext uri="{FF2B5EF4-FFF2-40B4-BE49-F238E27FC236}">
                <a16:creationId xmlns:a16="http://schemas.microsoft.com/office/drawing/2014/main" id="{9604E45E-FEED-01C0-4C54-BFDDCF339C3E}"/>
              </a:ext>
            </a:extLst>
          </p:cNvPr>
          <p:cNvSpPr txBox="1">
            <a:spLocks/>
          </p:cNvSpPr>
          <p:nvPr/>
        </p:nvSpPr>
        <p:spPr>
          <a:xfrm>
            <a:off x="4572000" y="914400"/>
            <a:ext cx="4572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fontAlgn="auto">
              <a:spcAft>
                <a:spcPts val="0"/>
              </a:spcAft>
            </a:pPr>
            <a:r>
              <a:rPr lang="en-US" sz="2200" kern="0" dirty="0"/>
              <a:t>Savings</a:t>
            </a:r>
          </a:p>
          <a:p>
            <a:pPr lvl="1"/>
            <a:r>
              <a:rPr lang="en-US" sz="1800" dirty="0"/>
              <a:t>Electric incremental savings:</a:t>
            </a:r>
          </a:p>
          <a:p>
            <a:pPr lvl="2"/>
            <a:r>
              <a:rPr lang="en-US" sz="1600" dirty="0"/>
              <a:t>208K MWh </a:t>
            </a:r>
            <a:r>
              <a:rPr lang="en-US" sz="1600" dirty="0">
                <a:ea typeface="+mn-ea"/>
              </a:rPr>
              <a:t>in 2024 increasing </a:t>
            </a:r>
            <a:r>
              <a:rPr lang="en-US" sz="1600" dirty="0"/>
              <a:t>to 224K MWh by 2028</a:t>
            </a:r>
          </a:p>
          <a:p>
            <a:pPr lvl="2"/>
            <a:r>
              <a:rPr lang="en-US" sz="1600" dirty="0"/>
              <a:t>380 MW in 2024 increasing to 433 MW by 2028</a:t>
            </a:r>
          </a:p>
          <a:p>
            <a:pPr lvl="1" fontAlgn="auto">
              <a:spcAft>
                <a:spcPts val="0"/>
              </a:spcAft>
            </a:pPr>
            <a:r>
              <a:rPr lang="en-US" sz="1800" dirty="0"/>
              <a:t>Gas incremental savings:</a:t>
            </a:r>
          </a:p>
          <a:p>
            <a:pPr lvl="2" fontAlgn="auto">
              <a:spcAft>
                <a:spcPts val="0"/>
              </a:spcAft>
            </a:pPr>
            <a:r>
              <a:rPr lang="en-US" sz="1600" dirty="0"/>
              <a:t>1.7M therms in 2024 increasing to 1.8M therms by 2028</a:t>
            </a:r>
          </a:p>
          <a:p>
            <a:pPr lvl="2" fontAlgn="auto">
              <a:spcAft>
                <a:spcPts val="0"/>
              </a:spcAft>
            </a:pPr>
            <a:r>
              <a:rPr lang="en-US" sz="1600" dirty="0"/>
              <a:t>4,778 peak therms in 2024 increasing to 6,147 peak therms in 2028</a:t>
            </a:r>
          </a:p>
          <a:p>
            <a:pPr lvl="1" fontAlgn="auto">
              <a:spcAft>
                <a:spcPts val="0"/>
              </a:spcAft>
            </a:pPr>
            <a:endParaRPr lang="en-US" sz="1800" dirty="0"/>
          </a:p>
          <a:p>
            <a:pPr lvl="1" fontAlgn="auto">
              <a:spcAft>
                <a:spcPts val="0"/>
              </a:spcAft>
            </a:pPr>
            <a:endParaRPr lang="en-US" sz="1800" dirty="0"/>
          </a:p>
          <a:p>
            <a:pPr lvl="1" fontAlgn="auto">
              <a:spcAft>
                <a:spcPts val="0"/>
              </a:spcAft>
            </a:pPr>
            <a:endParaRPr lang="en-US" sz="1800" dirty="0"/>
          </a:p>
          <a:p>
            <a:pPr lvl="1" fontAlgn="auto">
              <a:spcAft>
                <a:spcPts val="0"/>
              </a:spcAft>
            </a:pPr>
            <a:endParaRPr lang="en-US" sz="1800" kern="0" dirty="0"/>
          </a:p>
          <a:p>
            <a:pPr lvl="1" fontAlgn="auto">
              <a:spcAft>
                <a:spcPts val="0"/>
              </a:spcAft>
            </a:pPr>
            <a:endParaRPr lang="en-US" sz="1800" kern="0" dirty="0"/>
          </a:p>
        </p:txBody>
      </p:sp>
    </p:spTree>
    <p:extLst>
      <p:ext uri="{BB962C8B-B14F-4D97-AF65-F5344CB8AC3E}">
        <p14:creationId xmlns:p14="http://schemas.microsoft.com/office/powerpoint/2010/main" val="56585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38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0"/>
            <a:ext cx="5410200" cy="914400"/>
          </a:xfrm>
        </p:spPr>
        <p:txBody>
          <a:bodyPr/>
          <a:lstStyle/>
          <a:p>
            <a:r>
              <a:rPr lang="en-US" sz="2603" dirty="0"/>
              <a:t>MidAmerican Energy Overview</a:t>
            </a:r>
          </a:p>
        </p:txBody>
      </p:sp>
      <p:sp>
        <p:nvSpPr>
          <p:cNvPr id="6" name="Rectangle 17"/>
          <p:cNvSpPr txBox="1">
            <a:spLocks noChangeArrowheads="1"/>
          </p:cNvSpPr>
          <p:nvPr/>
        </p:nvSpPr>
        <p:spPr bwMode="auto">
          <a:xfrm>
            <a:off x="4630677" y="1028700"/>
            <a:ext cx="4106924" cy="3429000"/>
          </a:xfrm>
          <a:prstGeom prst="rect">
            <a:avLst/>
          </a:prstGeom>
          <a:noFill/>
          <a:ln w="9525">
            <a:noFill/>
            <a:miter lim="800000"/>
            <a:headEnd/>
            <a:tailEnd/>
          </a:ln>
        </p:spPr>
        <p:txBody>
          <a:bodyPr lIns="0" tIns="0" rIns="13703" bIns="13703"/>
          <a:lstStyle/>
          <a:p>
            <a:pPr marL="171127" indent="-171127">
              <a:lnSpc>
                <a:spcPct val="110000"/>
              </a:lnSpc>
              <a:buSzPct val="100000"/>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Headquartered in Des Moines, Iowa</a:t>
            </a:r>
          </a:p>
          <a:p>
            <a:pPr marL="171127" indent="-171127">
              <a:lnSpc>
                <a:spcPct val="110000"/>
              </a:lnSpc>
              <a:buSzPct val="100000"/>
              <a:buFont typeface="Arial"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171127" indent="-171127">
              <a:lnSpc>
                <a:spcPct val="110000"/>
              </a:lnSpc>
              <a:buSzPct val="100000"/>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1.6 million electric and natural gas customers in Iowa, Illinois, South Dakota and Nebraska</a:t>
            </a:r>
          </a:p>
          <a:p>
            <a:pPr marL="171127" indent="-171127">
              <a:lnSpc>
                <a:spcPct val="110000"/>
              </a:lnSpc>
              <a:buSzPct val="100000"/>
              <a:buFont typeface="Arial"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171127" indent="-171127">
              <a:lnSpc>
                <a:spcPct val="110000"/>
              </a:lnSpc>
              <a:buSzPct val="100000"/>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11,731 MW</a:t>
            </a:r>
            <a:r>
              <a:rPr lang="en-US" sz="1400" kern="0" baseline="60000" dirty="0">
                <a:solidFill>
                  <a:prstClr val="black"/>
                </a:solidFill>
                <a:latin typeface="Arial" panose="020B0604020202020204" pitchFamily="34" charset="0"/>
                <a:cs typeface="Arial" panose="020B0604020202020204" pitchFamily="34" charset="0"/>
              </a:rPr>
              <a:t>(1)</a:t>
            </a:r>
            <a:r>
              <a:rPr lang="en-US" sz="1400" kern="0" dirty="0">
                <a:solidFill>
                  <a:prstClr val="black"/>
                </a:solidFill>
                <a:latin typeface="Arial" panose="020B0604020202020204" pitchFamily="34" charset="0"/>
                <a:cs typeface="Arial" panose="020B0604020202020204" pitchFamily="34" charset="0"/>
              </a:rPr>
              <a:t> of owned capacity (7,320 MW of  wind and 141 MW of grid-scale solar)</a:t>
            </a:r>
            <a:endParaRPr lang="en-US" sz="1400" baseline="30000" dirty="0">
              <a:solidFill>
                <a:prstClr val="black"/>
              </a:solidFill>
              <a:latin typeface="Arial" panose="020B0604020202020204" pitchFamily="34" charset="0"/>
              <a:cs typeface="Arial" panose="020B0604020202020204" pitchFamily="34" charset="0"/>
            </a:endParaRPr>
          </a:p>
          <a:p>
            <a:pPr marL="171127" indent="-171127">
              <a:lnSpc>
                <a:spcPct val="110000"/>
              </a:lnSpc>
              <a:buSzPct val="100000"/>
              <a:buFont typeface="Arial" pitchFamily="34" charset="0"/>
              <a:buChar char="•"/>
            </a:pPr>
            <a:endParaRPr lang="en-US" sz="1400" baseline="30000" dirty="0">
              <a:solidFill>
                <a:prstClr val="black"/>
              </a:solidFill>
              <a:latin typeface="Arial" panose="020B0604020202020204" pitchFamily="34" charset="0"/>
              <a:cs typeface="Arial" panose="020B0604020202020204" pitchFamily="34" charset="0"/>
            </a:endParaRPr>
          </a:p>
          <a:p>
            <a:pPr marL="171127" indent="-171127" defTabSz="764099">
              <a:lnSpc>
                <a:spcPct val="110000"/>
              </a:lnSpc>
              <a:spcAft>
                <a:spcPts val="450"/>
              </a:spcAft>
              <a:buSzPct val="100000"/>
              <a:buFont typeface="Arial" pitchFamily="34" charset="0"/>
              <a:buChar char="•"/>
              <a:defRPr/>
            </a:pPr>
            <a:r>
              <a:rPr lang="en-US" sz="1400" kern="0" dirty="0">
                <a:solidFill>
                  <a:prstClr val="black"/>
                </a:solidFill>
                <a:latin typeface="Arial" panose="020B0604020202020204" pitchFamily="34" charset="0"/>
                <a:cs typeface="Arial" panose="020B0604020202020204" pitchFamily="34" charset="0"/>
              </a:rPr>
              <a:t>Owned capacity by fuel type:</a:t>
            </a:r>
            <a:endParaRPr lang="en-US" sz="1400" kern="0" baseline="30000" dirty="0">
              <a:solidFill>
                <a:prstClr val="black"/>
              </a:solidFill>
              <a:latin typeface="Arial" panose="020B0604020202020204" pitchFamily="34" charset="0"/>
              <a:cs typeface="Arial" panose="020B0604020202020204" pitchFamily="34" charset="0"/>
            </a:endParaRPr>
          </a:p>
          <a:p>
            <a:pPr marL="342253" lvl="1" indent="-169800" defTabSz="764099">
              <a:lnSpc>
                <a:spcPct val="110000"/>
              </a:lnSpc>
              <a:buSzPct val="100000"/>
              <a:defRPr/>
            </a:pPr>
            <a:r>
              <a:rPr lang="en-US" sz="1050" kern="0" dirty="0">
                <a:solidFill>
                  <a:prstClr val="black"/>
                </a:solidFill>
                <a:latin typeface="Arial" panose="020B0604020202020204" pitchFamily="34" charset="0"/>
                <a:cs typeface="Arial" panose="020B0604020202020204" pitchFamily="34" charset="0"/>
              </a:rPr>
              <a:t>                                          </a:t>
            </a:r>
            <a:r>
              <a:rPr lang="en-US" sz="1050" u="sng" kern="0" dirty="0">
                <a:solidFill>
                  <a:prstClr val="black"/>
                </a:solidFill>
                <a:latin typeface="Arial" panose="020B0604020202020204" pitchFamily="34" charset="0"/>
                <a:cs typeface="Arial" panose="020B0604020202020204" pitchFamily="34" charset="0"/>
              </a:rPr>
              <a:t>12/31/22</a:t>
            </a:r>
            <a:r>
              <a:rPr lang="en-US" sz="1050" kern="0" baseline="60000" dirty="0">
                <a:solidFill>
                  <a:prstClr val="black"/>
                </a:solidFill>
                <a:latin typeface="Arial" panose="020B0604020202020204" pitchFamily="34" charset="0"/>
                <a:cs typeface="Arial" panose="020B0604020202020204" pitchFamily="34" charset="0"/>
              </a:rPr>
              <a:t>(1)</a:t>
            </a:r>
            <a:r>
              <a:rPr lang="en-US" sz="1050" kern="0" dirty="0">
                <a:solidFill>
                  <a:prstClr val="black"/>
                </a:solidFill>
                <a:latin typeface="Arial" panose="020B0604020202020204" pitchFamily="34" charset="0"/>
                <a:cs typeface="Arial" panose="020B0604020202020204" pitchFamily="34" charset="0"/>
              </a:rPr>
              <a:t>          </a:t>
            </a:r>
            <a:r>
              <a:rPr lang="en-US" sz="1050" u="sng" kern="0" dirty="0">
                <a:solidFill>
                  <a:prstClr val="black"/>
                </a:solidFill>
                <a:latin typeface="Arial" panose="020B0604020202020204" pitchFamily="34" charset="0"/>
                <a:cs typeface="Arial" panose="020B0604020202020204" pitchFamily="34" charset="0"/>
              </a:rPr>
              <a:t>12/31/00</a:t>
            </a:r>
          </a:p>
          <a:p>
            <a:pPr marL="342253" lvl="1" indent="-169800" defTabSz="764099">
              <a:lnSpc>
                <a:spcPct val="110000"/>
              </a:lnSpc>
              <a:buSzPct val="100000"/>
              <a:buFontTx/>
              <a:buChar char="–"/>
              <a:defRPr/>
            </a:pPr>
            <a:r>
              <a:rPr lang="en-US" sz="1050" kern="0" dirty="0">
                <a:solidFill>
                  <a:prstClr val="black"/>
                </a:solidFill>
                <a:latin typeface="Arial" panose="020B0604020202020204" pitchFamily="34" charset="0"/>
                <a:cs typeface="Arial" panose="020B0604020202020204" pitchFamily="34" charset="0"/>
              </a:rPr>
              <a:t>Wind and Solar</a:t>
            </a:r>
            <a:r>
              <a:rPr lang="en-US" sz="1050" kern="0" baseline="30000" dirty="0">
                <a:solidFill>
                  <a:prstClr val="black"/>
                </a:solidFill>
                <a:latin typeface="Arial" panose="020B0604020202020204" pitchFamily="34" charset="0"/>
                <a:cs typeface="Arial" panose="020B0604020202020204" pitchFamily="34" charset="0"/>
              </a:rPr>
              <a:t>(2)</a:t>
            </a:r>
            <a:r>
              <a:rPr lang="en-US" sz="1050" kern="0" dirty="0">
                <a:solidFill>
                  <a:prstClr val="black"/>
                </a:solidFill>
                <a:latin typeface="Arial" panose="020B0604020202020204" pitchFamily="34" charset="0"/>
                <a:cs typeface="Arial" panose="020B0604020202020204" pitchFamily="34" charset="0"/>
              </a:rPr>
              <a:t>	          62%                     0%</a:t>
            </a:r>
          </a:p>
          <a:p>
            <a:pPr marL="342253" lvl="1" indent="-169800" defTabSz="764099">
              <a:lnSpc>
                <a:spcPct val="110000"/>
              </a:lnSpc>
              <a:buSzPct val="100000"/>
              <a:buFontTx/>
              <a:buChar char="–"/>
              <a:defRPr/>
            </a:pPr>
            <a:r>
              <a:rPr lang="en-US" sz="1050" kern="0" dirty="0">
                <a:solidFill>
                  <a:prstClr val="black"/>
                </a:solidFill>
                <a:latin typeface="Arial" panose="020B0604020202020204" pitchFamily="34" charset="0"/>
                <a:cs typeface="Arial" panose="020B0604020202020204" pitchFamily="34" charset="0"/>
              </a:rPr>
              <a:t>Coal		          22%                   70%</a:t>
            </a:r>
          </a:p>
          <a:p>
            <a:pPr marL="342253" lvl="1" indent="-169800" defTabSz="764099">
              <a:lnSpc>
                <a:spcPct val="110000"/>
              </a:lnSpc>
              <a:buSzPct val="100000"/>
              <a:buFontTx/>
              <a:buChar char="–"/>
              <a:defRPr/>
            </a:pPr>
            <a:r>
              <a:rPr lang="en-US" sz="1050" kern="0" dirty="0">
                <a:solidFill>
                  <a:prstClr val="black"/>
                </a:solidFill>
                <a:latin typeface="Arial" panose="020B0604020202020204" pitchFamily="34" charset="0"/>
                <a:cs typeface="Arial" panose="020B0604020202020204" pitchFamily="34" charset="0"/>
              </a:rPr>
              <a:t>Natural gas	          11%                   19%</a:t>
            </a:r>
          </a:p>
          <a:p>
            <a:pPr marL="342253" lvl="1" indent="-169800" defTabSz="764099">
              <a:lnSpc>
                <a:spcPct val="110000"/>
              </a:lnSpc>
              <a:buSzPct val="100000"/>
              <a:buFontTx/>
              <a:buChar char="–"/>
              <a:defRPr/>
            </a:pPr>
            <a:r>
              <a:rPr lang="en-US" sz="1050" kern="0" dirty="0">
                <a:solidFill>
                  <a:prstClr val="black"/>
                </a:solidFill>
                <a:latin typeface="Arial" panose="020B0604020202020204" pitchFamily="34" charset="0"/>
                <a:cs typeface="Arial" panose="020B0604020202020204" pitchFamily="34" charset="0"/>
              </a:rPr>
              <a:t>Nuclear and other                5%                   11%</a:t>
            </a:r>
          </a:p>
        </p:txBody>
      </p:sp>
      <p:sp>
        <p:nvSpPr>
          <p:cNvPr id="7" name="Rectangle 5"/>
          <p:cNvSpPr>
            <a:spLocks noChangeArrowheads="1"/>
          </p:cNvSpPr>
          <p:nvPr>
            <p:custDataLst>
              <p:tags r:id="rId1"/>
            </p:custDataLst>
          </p:nvPr>
        </p:nvSpPr>
        <p:spPr bwMode="auto">
          <a:xfrm>
            <a:off x="4597402" y="4267202"/>
            <a:ext cx="3411929" cy="685800"/>
          </a:xfrm>
          <a:prstGeom prst="rect">
            <a:avLst/>
          </a:prstGeom>
          <a:noFill/>
          <a:ln w="9525">
            <a:noFill/>
            <a:miter lim="800000"/>
            <a:headEnd/>
            <a:tailEnd/>
          </a:ln>
        </p:spPr>
        <p:txBody>
          <a:bodyPr lIns="0" tIns="0" rIns="12299" bIns="12299" anchor="b"/>
          <a:lstStyle/>
          <a:p>
            <a:pPr marL="204783" indent="-204783" defTabSz="615539">
              <a:lnSpc>
                <a:spcPct val="90000"/>
              </a:lnSpc>
              <a:buClr>
                <a:srgbClr val="000000"/>
              </a:buClr>
              <a:buSzPct val="100000"/>
            </a:pPr>
            <a:r>
              <a:rPr lang="en-US" sz="750" i="1" baseline="30000" dirty="0">
                <a:solidFill>
                  <a:srgbClr val="000000"/>
                </a:solidFill>
                <a:latin typeface="Arial" panose="020B0604020202020204" pitchFamily="34" charset="0"/>
                <a:cs typeface="Arial" panose="020B0604020202020204" pitchFamily="34" charset="0"/>
              </a:rPr>
              <a:t>(1) </a:t>
            </a:r>
            <a:r>
              <a:rPr lang="en-US" sz="750" i="1" dirty="0">
                <a:solidFill>
                  <a:srgbClr val="000000"/>
                </a:solidFill>
                <a:latin typeface="Arial" panose="020B0604020202020204" pitchFamily="34" charset="0"/>
                <a:cs typeface="Arial" panose="020B0604020202020204" pitchFamily="34" charset="0"/>
              </a:rPr>
              <a:t>Net MW owned in operation and under construction as of December 31, 2022</a:t>
            </a:r>
          </a:p>
          <a:p>
            <a:pPr indent="-204783" defTabSz="615539">
              <a:lnSpc>
                <a:spcPct val="90000"/>
              </a:lnSpc>
              <a:buClr>
                <a:srgbClr val="000000"/>
              </a:buClr>
              <a:buSzPct val="100000"/>
            </a:pPr>
            <a:r>
              <a:rPr lang="en-US" sz="750" i="1" baseline="30000" dirty="0">
                <a:solidFill>
                  <a:srgbClr val="000000"/>
                </a:solidFill>
                <a:latin typeface="Arial" panose="020B0604020202020204" pitchFamily="34" charset="0"/>
                <a:cs typeface="Arial" panose="020B0604020202020204" pitchFamily="34" charset="0"/>
              </a:rPr>
              <a:t>(2)</a:t>
            </a:r>
            <a:r>
              <a:rPr lang="en-US" sz="750" i="1" dirty="0">
                <a:solidFill>
                  <a:srgbClr val="000000"/>
                </a:solidFill>
                <a:latin typeface="Arial" panose="020B0604020202020204" pitchFamily="34" charset="0"/>
                <a:cs typeface="Arial" panose="020B0604020202020204" pitchFamily="34" charset="0"/>
              </a:rPr>
              <a:t> All or some of the renewable energy attributes associated with generation from these generating facilities may be: (a) used in future years to comply with renewable portfolio standards or other regulatory requirements or (b) sold to third parties in the form of renewable energy credits or other environmental commodities </a:t>
            </a:r>
          </a:p>
        </p:txBody>
      </p:sp>
      <p:sp>
        <p:nvSpPr>
          <p:cNvPr id="2" name="Slide Number Placeholder 1"/>
          <p:cNvSpPr>
            <a:spLocks noGrp="1"/>
          </p:cNvSpPr>
          <p:nvPr>
            <p:ph type="sldNum" sz="quarter" idx="4"/>
          </p:nvPr>
        </p:nvSpPr>
        <p:spPr/>
        <p:txBody>
          <a:bodyPr/>
          <a:lstStyle/>
          <a:p>
            <a:fld id="{752E80E1-2263-49AF-B5CD-299E76EDEEB1}" type="slidenum">
              <a:rPr lang="en-US" smtClean="0"/>
              <a:pPr/>
              <a:t>2</a:t>
            </a:fld>
            <a:endParaRPr lang="en-US" dirty="0"/>
          </a:p>
        </p:txBody>
      </p:sp>
      <p:pic>
        <p:nvPicPr>
          <p:cNvPr id="8" name="Picture 7" descr="Map&#10;&#10;Description automatically generated">
            <a:extLst>
              <a:ext uri="{FF2B5EF4-FFF2-40B4-BE49-F238E27FC236}">
                <a16:creationId xmlns:a16="http://schemas.microsoft.com/office/drawing/2014/main" id="{F77BFB4D-1C06-4B0C-A55D-F1B303358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8" y="1078139"/>
            <a:ext cx="4443413" cy="3807619"/>
          </a:xfrm>
          <a:prstGeom prst="rect">
            <a:avLst/>
          </a:prstGeom>
        </p:spPr>
      </p:pic>
    </p:spTree>
    <p:extLst>
      <p:ext uri="{BB962C8B-B14F-4D97-AF65-F5344CB8AC3E}">
        <p14:creationId xmlns:p14="http://schemas.microsoft.com/office/powerpoint/2010/main" val="348745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35153E-73CF-45DC-BAAF-72CA1C7C68D0}"/>
              </a:ext>
            </a:extLst>
          </p:cNvPr>
          <p:cNvSpPr>
            <a:spLocks noGrp="1"/>
          </p:cNvSpPr>
          <p:nvPr>
            <p:ph type="sldNum" sz="quarter" idx="4"/>
          </p:nvPr>
        </p:nvSpPr>
        <p:spPr/>
        <p:txBody>
          <a:bodyPr/>
          <a:lstStyle/>
          <a:p>
            <a:fld id="{752E80E1-2263-49AF-B5CD-299E76EDEEB1}" type="slidenum">
              <a:rPr lang="en-US" smtClean="0"/>
              <a:pPr/>
              <a:t>3</a:t>
            </a:fld>
            <a:endParaRPr lang="en-US" dirty="0"/>
          </a:p>
        </p:txBody>
      </p:sp>
      <p:sp>
        <p:nvSpPr>
          <p:cNvPr id="3" name="Title 2">
            <a:extLst>
              <a:ext uri="{FF2B5EF4-FFF2-40B4-BE49-F238E27FC236}">
                <a16:creationId xmlns:a16="http://schemas.microsoft.com/office/drawing/2014/main" id="{EC4F2140-AE2A-4C4B-882D-9CCBA353B5FE}"/>
              </a:ext>
            </a:extLst>
          </p:cNvPr>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Programs Overview</a:t>
            </a:r>
          </a:p>
        </p:txBody>
      </p:sp>
      <p:graphicFrame>
        <p:nvGraphicFramePr>
          <p:cNvPr id="5" name="Content Placeholder 4">
            <a:extLst>
              <a:ext uri="{FF2B5EF4-FFF2-40B4-BE49-F238E27FC236}">
                <a16:creationId xmlns:a16="http://schemas.microsoft.com/office/drawing/2014/main" id="{9494D106-BED1-4869-A319-809204BDBD97}"/>
              </a:ext>
            </a:extLst>
          </p:cNvPr>
          <p:cNvGraphicFramePr>
            <a:graphicFrameLocks noGrp="1"/>
          </p:cNvGraphicFramePr>
          <p:nvPr>
            <p:ph idx="1"/>
            <p:extLst>
              <p:ext uri="{D42A27DB-BD31-4B8C-83A1-F6EECF244321}">
                <p14:modId xmlns:p14="http://schemas.microsoft.com/office/powerpoint/2010/main" val="3276900425"/>
              </p:ext>
            </p:extLst>
          </p:nvPr>
        </p:nvGraphicFramePr>
        <p:xfrm>
          <a:off x="0" y="915988"/>
          <a:ext cx="9144000" cy="422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6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2E80E1-2263-49AF-B5CD-299E76EDEEB1}" type="slidenum">
              <a:rPr lang="en-US" smtClean="0"/>
              <a:pPr/>
              <a:t>4</a:t>
            </a:fld>
            <a:endParaRPr lang="en-US" dirty="0"/>
          </a:p>
        </p:txBody>
      </p:sp>
      <p:sp>
        <p:nvSpPr>
          <p:cNvPr id="3" name="Title 2"/>
          <p:cNvSpPr>
            <a:spLocks noGrp="1"/>
          </p:cNvSpPr>
          <p:nvPr>
            <p:ph type="title"/>
          </p:nvPr>
        </p:nvSpPr>
        <p:spPr/>
        <p:txBody>
          <a:bodyPr/>
          <a:lstStyle/>
          <a:p>
            <a:r>
              <a:rPr lang="en-US" dirty="0"/>
              <a:t>Residential Equipment</a:t>
            </a:r>
          </a:p>
        </p:txBody>
      </p:sp>
      <p:sp>
        <p:nvSpPr>
          <p:cNvPr id="4" name="Content Placeholder 3"/>
          <p:cNvSpPr>
            <a:spLocks noGrp="1"/>
          </p:cNvSpPr>
          <p:nvPr>
            <p:ph idx="1"/>
          </p:nvPr>
        </p:nvSpPr>
        <p:spPr/>
        <p:txBody>
          <a:bodyPr/>
          <a:lstStyle/>
          <a:p>
            <a:r>
              <a:rPr lang="en-US" dirty="0"/>
              <a:t>New incentive delivery models</a:t>
            </a:r>
          </a:p>
          <a:p>
            <a:pPr lvl="1"/>
            <a:r>
              <a:rPr lang="en-US" b="0" i="0" dirty="0">
                <a:solidFill>
                  <a:srgbClr val="000000"/>
                </a:solidFill>
                <a:effectLst/>
                <a:latin typeface="Arial" panose="020B0604020202020204" pitchFamily="34" charset="0"/>
              </a:rPr>
              <a:t>Midstream (pilot 202</a:t>
            </a:r>
            <a:r>
              <a:rPr lang="en-US" dirty="0"/>
              <a:t>3)</a:t>
            </a:r>
          </a:p>
          <a:p>
            <a:pPr lvl="1"/>
            <a:r>
              <a:rPr lang="en-US" dirty="0"/>
              <a:t>Online marketplace</a:t>
            </a:r>
          </a:p>
          <a:p>
            <a:pPr lvl="1"/>
            <a:r>
              <a:rPr lang="en-US" b="0" i="0" dirty="0">
                <a:solidFill>
                  <a:srgbClr val="000000"/>
                </a:solidFill>
                <a:effectLst/>
                <a:latin typeface="Arial" panose="020B0604020202020204" pitchFamily="34" charset="0"/>
              </a:rPr>
              <a:t>Retail</a:t>
            </a:r>
          </a:p>
          <a:p>
            <a:r>
              <a:rPr lang="en-US" dirty="0"/>
              <a:t>New measures</a:t>
            </a:r>
            <a:endParaRPr lang="en-US" b="0" i="0" dirty="0">
              <a:solidFill>
                <a:srgbClr val="000000"/>
              </a:solidFill>
              <a:effectLst/>
              <a:latin typeface="Arial" panose="020B0604020202020204" pitchFamily="34" charset="0"/>
            </a:endParaRPr>
          </a:p>
          <a:p>
            <a:pPr lvl="1"/>
            <a:r>
              <a:rPr lang="en-US" b="0" i="0" dirty="0">
                <a:solidFill>
                  <a:srgbClr val="000000"/>
                </a:solidFill>
                <a:effectLst/>
                <a:latin typeface="Arial" panose="020B0604020202020204" pitchFamily="34" charset="0"/>
              </a:rPr>
              <a:t>Ground source heat pumps</a:t>
            </a:r>
          </a:p>
          <a:p>
            <a:pPr lvl="1"/>
            <a:r>
              <a:rPr lang="en-US" dirty="0"/>
              <a:t>HVAC tune-ups</a:t>
            </a:r>
          </a:p>
          <a:p>
            <a:pPr lvl="1"/>
            <a:r>
              <a:rPr lang="en-US" dirty="0"/>
              <a:t>Heat pump water heaters</a:t>
            </a:r>
          </a:p>
          <a:p>
            <a:pPr lvl="1"/>
            <a:r>
              <a:rPr lang="en-US" b="0" i="0" dirty="0">
                <a:solidFill>
                  <a:srgbClr val="000000"/>
                </a:solidFill>
                <a:effectLst/>
                <a:latin typeface="Arial" panose="020B0604020202020204" pitchFamily="34" charset="0"/>
              </a:rPr>
              <a:t>ENERGY STAR</a:t>
            </a:r>
            <a:r>
              <a:rPr lang="en-US" b="0" i="0" baseline="30000" dirty="0">
                <a:solidFill>
                  <a:srgbClr val="000000"/>
                </a:solidFill>
                <a:effectLst/>
                <a:latin typeface="Arial" panose="020B0604020202020204" pitchFamily="34" charset="0"/>
              </a:rPr>
              <a:t>®</a:t>
            </a:r>
            <a:r>
              <a:rPr lang="en-US" b="0" i="0" dirty="0">
                <a:solidFill>
                  <a:srgbClr val="000000"/>
                </a:solidFill>
                <a:effectLst/>
                <a:latin typeface="Arial" panose="020B0604020202020204" pitchFamily="34" charset="0"/>
              </a:rPr>
              <a:t> appliances</a:t>
            </a:r>
          </a:p>
        </p:txBody>
      </p:sp>
      <p:pic>
        <p:nvPicPr>
          <p:cNvPr id="6" name="Picture 5" descr="A picture containing cabinet, indoor, wall, person&#10;&#10;Description automatically generated">
            <a:extLst>
              <a:ext uri="{FF2B5EF4-FFF2-40B4-BE49-F238E27FC236}">
                <a16:creationId xmlns:a16="http://schemas.microsoft.com/office/drawing/2014/main" id="{7B5E3EE1-73D4-4F14-B7F1-4C15618018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61" r="14482"/>
          <a:stretch/>
        </p:blipFill>
        <p:spPr>
          <a:xfrm>
            <a:off x="5985311" y="1485072"/>
            <a:ext cx="2853889" cy="2743200"/>
          </a:xfrm>
          <a:prstGeom prst="rect">
            <a:avLst/>
          </a:prstGeom>
        </p:spPr>
      </p:pic>
    </p:spTree>
    <p:extLst>
      <p:ext uri="{BB962C8B-B14F-4D97-AF65-F5344CB8AC3E}">
        <p14:creationId xmlns:p14="http://schemas.microsoft.com/office/powerpoint/2010/main" val="87955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A6EA54-0B2D-440C-80CB-613FF6003181}"/>
              </a:ext>
            </a:extLst>
          </p:cNvPr>
          <p:cNvSpPr>
            <a:spLocks noGrp="1"/>
          </p:cNvSpPr>
          <p:nvPr>
            <p:ph type="sldNum" sz="quarter" idx="4"/>
          </p:nvPr>
        </p:nvSpPr>
        <p:spPr/>
        <p:txBody>
          <a:bodyPr/>
          <a:lstStyle/>
          <a:p>
            <a:fld id="{752E80E1-2263-49AF-B5CD-299E76EDEEB1}" type="slidenum">
              <a:rPr lang="en-US" smtClean="0"/>
              <a:pPr/>
              <a:t>5</a:t>
            </a:fld>
            <a:endParaRPr lang="en-US" dirty="0"/>
          </a:p>
        </p:txBody>
      </p:sp>
      <p:sp>
        <p:nvSpPr>
          <p:cNvPr id="3" name="Title 2">
            <a:extLst>
              <a:ext uri="{FF2B5EF4-FFF2-40B4-BE49-F238E27FC236}">
                <a16:creationId xmlns:a16="http://schemas.microsoft.com/office/drawing/2014/main" id="{B8455DB5-905F-4C19-B4D8-BFF359DEC6D2}"/>
              </a:ext>
            </a:extLst>
          </p:cNvPr>
          <p:cNvSpPr>
            <a:spLocks noGrp="1"/>
          </p:cNvSpPr>
          <p:nvPr>
            <p:ph type="title"/>
          </p:nvPr>
        </p:nvSpPr>
        <p:spPr/>
        <p:txBody>
          <a:bodyPr/>
          <a:lstStyle/>
          <a:p>
            <a:r>
              <a:rPr lang="en-US" dirty="0"/>
              <a:t>Residential Low Income</a:t>
            </a:r>
          </a:p>
        </p:txBody>
      </p:sp>
      <p:sp>
        <p:nvSpPr>
          <p:cNvPr id="4" name="Content Placeholder 3">
            <a:extLst>
              <a:ext uri="{FF2B5EF4-FFF2-40B4-BE49-F238E27FC236}">
                <a16:creationId xmlns:a16="http://schemas.microsoft.com/office/drawing/2014/main" id="{9E001ECD-9241-4C88-A9F4-EEA3775D995C}"/>
              </a:ext>
            </a:extLst>
          </p:cNvPr>
          <p:cNvSpPr>
            <a:spLocks noGrp="1"/>
          </p:cNvSpPr>
          <p:nvPr>
            <p:ph idx="1"/>
          </p:nvPr>
        </p:nvSpPr>
        <p:spPr>
          <a:xfrm>
            <a:off x="0" y="915228"/>
            <a:ext cx="5040918" cy="4051852"/>
          </a:xfrm>
        </p:spPr>
        <p:txBody>
          <a:bodyPr/>
          <a:lstStyle/>
          <a:p>
            <a:r>
              <a:rPr lang="en-US" b="0" i="0" dirty="0">
                <a:solidFill>
                  <a:srgbClr val="000000"/>
                </a:solidFill>
                <a:effectLst/>
                <a:latin typeface="Arial" panose="020B0604020202020204" pitchFamily="34" charset="0"/>
              </a:rPr>
              <a:t>Statewide Weatherization</a:t>
            </a:r>
          </a:p>
          <a:p>
            <a:pPr lvl="1"/>
            <a:r>
              <a:rPr lang="en-US" dirty="0"/>
              <a:t>Increased funding ($2M/year)</a:t>
            </a:r>
          </a:p>
          <a:p>
            <a:pPr lvl="1"/>
            <a:r>
              <a:rPr lang="en-US" dirty="0"/>
              <a:t>Support contractor training/certification</a:t>
            </a:r>
          </a:p>
          <a:p>
            <a:r>
              <a:rPr lang="en-US" dirty="0"/>
              <a:t>Supplemental Weatherization</a:t>
            </a:r>
          </a:p>
          <a:p>
            <a:pPr lvl="1"/>
            <a:r>
              <a:rPr lang="en-US" dirty="0"/>
              <a:t>Weatherization kits</a:t>
            </a:r>
          </a:p>
          <a:p>
            <a:pPr lvl="1"/>
            <a:r>
              <a:rPr lang="en-US" dirty="0"/>
              <a:t>Food bank </a:t>
            </a:r>
          </a:p>
          <a:p>
            <a:pPr lvl="1"/>
            <a:r>
              <a:rPr lang="en-US" dirty="0"/>
              <a:t>CAP partnerships</a:t>
            </a:r>
          </a:p>
          <a:p>
            <a:pPr lvl="1"/>
            <a:r>
              <a:rPr lang="en-US" dirty="0"/>
              <a:t>Community engagement</a:t>
            </a:r>
          </a:p>
          <a:p>
            <a:pPr lvl="1"/>
            <a:endParaRPr lang="en-US" dirty="0"/>
          </a:p>
          <a:p>
            <a:pPr lvl="1"/>
            <a:endParaRPr lang="en-US" b="0" i="0" dirty="0">
              <a:solidFill>
                <a:srgbClr val="000000"/>
              </a:solidFill>
              <a:effectLst/>
              <a:latin typeface="Arial" panose="020B0604020202020204" pitchFamily="34" charset="0"/>
            </a:endParaRPr>
          </a:p>
        </p:txBody>
      </p:sp>
      <p:pic>
        <p:nvPicPr>
          <p:cNvPr id="6" name="Picture 4" descr="Couple opens energy efficiency kits">
            <a:extLst>
              <a:ext uri="{FF2B5EF4-FFF2-40B4-BE49-F238E27FC236}">
                <a16:creationId xmlns:a16="http://schemas.microsoft.com/office/drawing/2014/main" id="{C2E1106F-65D7-544C-0DAC-150DEFBA7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918" y="1485072"/>
            <a:ext cx="379828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B5646-09AB-47B7-8A55-E62D256AEA64}"/>
              </a:ext>
            </a:extLst>
          </p:cNvPr>
          <p:cNvSpPr>
            <a:spLocks noGrp="1"/>
          </p:cNvSpPr>
          <p:nvPr>
            <p:ph type="sldNum" sz="quarter" idx="4"/>
          </p:nvPr>
        </p:nvSpPr>
        <p:spPr/>
        <p:txBody>
          <a:bodyPr/>
          <a:lstStyle/>
          <a:p>
            <a:fld id="{752E80E1-2263-49AF-B5CD-299E76EDEEB1}" type="slidenum">
              <a:rPr lang="en-US" smtClean="0"/>
              <a:pPr/>
              <a:t>6</a:t>
            </a:fld>
            <a:endParaRPr lang="en-US" dirty="0"/>
          </a:p>
        </p:txBody>
      </p:sp>
      <p:sp>
        <p:nvSpPr>
          <p:cNvPr id="3" name="Title 2">
            <a:extLst>
              <a:ext uri="{FF2B5EF4-FFF2-40B4-BE49-F238E27FC236}">
                <a16:creationId xmlns:a16="http://schemas.microsoft.com/office/drawing/2014/main" id="{31780637-A805-4919-A4A2-1503825D82E8}"/>
              </a:ext>
            </a:extLst>
          </p:cNvPr>
          <p:cNvSpPr>
            <a:spLocks noGrp="1"/>
          </p:cNvSpPr>
          <p:nvPr>
            <p:ph type="title"/>
          </p:nvPr>
        </p:nvSpPr>
        <p:spPr/>
        <p:txBody>
          <a:bodyPr/>
          <a:lstStyle/>
          <a:p>
            <a:r>
              <a:rPr lang="en-US" dirty="0"/>
              <a:t>Nonresidential Equipment</a:t>
            </a:r>
          </a:p>
        </p:txBody>
      </p:sp>
      <p:sp>
        <p:nvSpPr>
          <p:cNvPr id="4" name="Content Placeholder 3">
            <a:extLst>
              <a:ext uri="{FF2B5EF4-FFF2-40B4-BE49-F238E27FC236}">
                <a16:creationId xmlns:a16="http://schemas.microsoft.com/office/drawing/2014/main" id="{3BD4C859-BD8A-4AD7-B143-0A3F92E80E52}"/>
              </a:ext>
            </a:extLst>
          </p:cNvPr>
          <p:cNvSpPr>
            <a:spLocks noGrp="1"/>
          </p:cNvSpPr>
          <p:nvPr>
            <p:ph idx="1"/>
          </p:nvPr>
        </p:nvSpPr>
        <p:spPr/>
        <p:txBody>
          <a:bodyPr/>
          <a:lstStyle/>
          <a:p>
            <a:r>
              <a:rPr lang="en-US" b="0" i="0" dirty="0">
                <a:solidFill>
                  <a:srgbClr val="000000"/>
                </a:solidFill>
                <a:effectLst/>
              </a:rPr>
              <a:t>Incentive delivery models</a:t>
            </a:r>
          </a:p>
          <a:p>
            <a:pPr lvl="1"/>
            <a:r>
              <a:rPr lang="en-US" dirty="0"/>
              <a:t>Midstream (pilot 2023)</a:t>
            </a:r>
          </a:p>
          <a:p>
            <a:pPr lvl="1"/>
            <a:r>
              <a:rPr lang="en-US" b="0" i="0" dirty="0">
                <a:solidFill>
                  <a:srgbClr val="000000"/>
                </a:solidFill>
                <a:effectLst/>
              </a:rPr>
              <a:t>Prescriptive</a:t>
            </a:r>
          </a:p>
          <a:p>
            <a:r>
              <a:rPr lang="en-US" dirty="0"/>
              <a:t>New measures</a:t>
            </a:r>
          </a:p>
          <a:p>
            <a:pPr lvl="1"/>
            <a:r>
              <a:rPr lang="en-US" b="0" i="0" dirty="0">
                <a:solidFill>
                  <a:srgbClr val="000000"/>
                </a:solidFill>
                <a:effectLst/>
              </a:rPr>
              <a:t>Ground source heat pumps</a:t>
            </a:r>
          </a:p>
          <a:p>
            <a:pPr lvl="1"/>
            <a:r>
              <a:rPr lang="en-US" dirty="0"/>
              <a:t>HVAC tune-ups</a:t>
            </a:r>
          </a:p>
          <a:p>
            <a:pPr lvl="1"/>
            <a:r>
              <a:rPr lang="en-US" b="0" i="0" dirty="0">
                <a:solidFill>
                  <a:srgbClr val="000000"/>
                </a:solidFill>
                <a:effectLst/>
              </a:rPr>
              <a:t>Commercial kitchen equipment</a:t>
            </a:r>
          </a:p>
          <a:p>
            <a:endParaRPr lang="en-US" dirty="0"/>
          </a:p>
        </p:txBody>
      </p:sp>
      <p:pic>
        <p:nvPicPr>
          <p:cNvPr id="6" name="Picture 5" descr="A person wearing a hard hat&#10;&#10;Description automatically generated with medium confidence">
            <a:extLst>
              <a:ext uri="{FF2B5EF4-FFF2-40B4-BE49-F238E27FC236}">
                <a16:creationId xmlns:a16="http://schemas.microsoft.com/office/drawing/2014/main" id="{82369BB5-8CD3-4017-9D0F-AA8E07C69D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74"/>
          <a:stretch/>
        </p:blipFill>
        <p:spPr>
          <a:xfrm>
            <a:off x="5821680" y="1495012"/>
            <a:ext cx="3017520" cy="2615264"/>
          </a:xfrm>
          <a:prstGeom prst="rect">
            <a:avLst/>
          </a:prstGeom>
        </p:spPr>
      </p:pic>
    </p:spTree>
    <p:extLst>
      <p:ext uri="{BB962C8B-B14F-4D97-AF65-F5344CB8AC3E}">
        <p14:creationId xmlns:p14="http://schemas.microsoft.com/office/powerpoint/2010/main" val="36290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BE90FE-FDB0-4A64-A0DF-20ADC53B37C0}"/>
              </a:ext>
            </a:extLst>
          </p:cNvPr>
          <p:cNvSpPr>
            <a:spLocks noGrp="1"/>
          </p:cNvSpPr>
          <p:nvPr>
            <p:ph type="sldNum" sz="quarter" idx="4"/>
          </p:nvPr>
        </p:nvSpPr>
        <p:spPr/>
        <p:txBody>
          <a:bodyPr/>
          <a:lstStyle/>
          <a:p>
            <a:fld id="{752E80E1-2263-49AF-B5CD-299E76EDEEB1}" type="slidenum">
              <a:rPr lang="en-US" smtClean="0"/>
              <a:pPr/>
              <a:t>7</a:t>
            </a:fld>
            <a:endParaRPr lang="en-US" dirty="0"/>
          </a:p>
        </p:txBody>
      </p:sp>
      <p:sp>
        <p:nvSpPr>
          <p:cNvPr id="3" name="Title 2">
            <a:extLst>
              <a:ext uri="{FF2B5EF4-FFF2-40B4-BE49-F238E27FC236}">
                <a16:creationId xmlns:a16="http://schemas.microsoft.com/office/drawing/2014/main" id="{25249635-EF2F-4A7C-A847-749B1E512E38}"/>
              </a:ext>
            </a:extLst>
          </p:cNvPr>
          <p:cNvSpPr>
            <a:spLocks noGrp="1"/>
          </p:cNvSpPr>
          <p:nvPr>
            <p:ph type="title"/>
          </p:nvPr>
        </p:nvSpPr>
        <p:spPr/>
        <p:txBody>
          <a:bodyPr/>
          <a:lstStyle/>
          <a:p>
            <a:r>
              <a:rPr lang="en-US" dirty="0"/>
              <a:t>Nonresidential Energy Solutions</a:t>
            </a:r>
          </a:p>
        </p:txBody>
      </p:sp>
      <p:sp>
        <p:nvSpPr>
          <p:cNvPr id="4" name="Content Placeholder 3">
            <a:extLst>
              <a:ext uri="{FF2B5EF4-FFF2-40B4-BE49-F238E27FC236}">
                <a16:creationId xmlns:a16="http://schemas.microsoft.com/office/drawing/2014/main" id="{78C6B7D0-379F-4DD5-B637-68B07588BBFE}"/>
              </a:ext>
            </a:extLst>
          </p:cNvPr>
          <p:cNvSpPr>
            <a:spLocks noGrp="1"/>
          </p:cNvSpPr>
          <p:nvPr>
            <p:ph idx="1"/>
          </p:nvPr>
        </p:nvSpPr>
        <p:spPr>
          <a:xfrm>
            <a:off x="0" y="915228"/>
            <a:ext cx="8915400" cy="4051852"/>
          </a:xfrm>
        </p:spPr>
        <p:txBody>
          <a:bodyPr lIns="91440" tIns="45720" rIns="91440" bIns="45720" anchor="t"/>
          <a:lstStyle/>
          <a:p>
            <a:r>
              <a:rPr lang="en-US" dirty="0">
                <a:latin typeface="Arial"/>
                <a:cs typeface="Arial"/>
              </a:rPr>
              <a:t>C</a:t>
            </a:r>
            <a:r>
              <a:rPr lang="en-US" b="0" i="0" dirty="0">
                <a:solidFill>
                  <a:srgbClr val="000000"/>
                </a:solidFill>
                <a:effectLst/>
                <a:latin typeface="Arial"/>
                <a:cs typeface="Arial"/>
              </a:rPr>
              <a:t>omprehensive energy efficiency for existing commercial buildings and industrial facilities </a:t>
            </a:r>
          </a:p>
          <a:p>
            <a:r>
              <a:rPr lang="en-US" dirty="0">
                <a:latin typeface="Arial"/>
                <a:cs typeface="Arial"/>
              </a:rPr>
              <a:t>Four</a:t>
            </a:r>
            <a:r>
              <a:rPr lang="en-US" b="0" i="0" dirty="0">
                <a:solidFill>
                  <a:srgbClr val="000000"/>
                </a:solidFill>
                <a:effectLst/>
                <a:latin typeface="Arial"/>
                <a:cs typeface="Arial"/>
              </a:rPr>
              <a:t> components:</a:t>
            </a:r>
            <a:r>
              <a:rPr lang="en-US" dirty="0">
                <a:latin typeface="Arial"/>
                <a:cs typeface="Arial"/>
              </a:rPr>
              <a:t> </a:t>
            </a:r>
            <a:endParaRPr lang="en-US" dirty="0"/>
          </a:p>
          <a:p>
            <a:pPr lvl="1"/>
            <a:r>
              <a:rPr lang="en-US" b="0" i="0" dirty="0">
                <a:solidFill>
                  <a:srgbClr val="000000"/>
                </a:solidFill>
                <a:effectLst/>
                <a:latin typeface="Arial"/>
                <a:cs typeface="Arial"/>
              </a:rPr>
              <a:t>Small Business </a:t>
            </a:r>
            <a:r>
              <a:rPr lang="en-US" dirty="0">
                <a:latin typeface="Arial"/>
                <a:cs typeface="Arial"/>
              </a:rPr>
              <a:t>Express</a:t>
            </a:r>
            <a:endParaRPr lang="en-US" dirty="0"/>
          </a:p>
          <a:p>
            <a:pPr lvl="1"/>
            <a:r>
              <a:rPr lang="en-US" dirty="0">
                <a:latin typeface="Arial"/>
                <a:cs typeface="Arial"/>
              </a:rPr>
              <a:t>Direct</a:t>
            </a:r>
            <a:r>
              <a:rPr lang="en-US" b="0" i="0" dirty="0">
                <a:solidFill>
                  <a:srgbClr val="000000"/>
                </a:solidFill>
                <a:effectLst/>
                <a:latin typeface="Arial"/>
                <a:cs typeface="Arial"/>
              </a:rPr>
              <a:t> Project </a:t>
            </a:r>
            <a:r>
              <a:rPr lang="en-US" dirty="0">
                <a:latin typeface="Arial"/>
                <a:cs typeface="Arial"/>
              </a:rPr>
              <a:t>Assistance</a:t>
            </a:r>
          </a:p>
          <a:p>
            <a:pPr lvl="2"/>
            <a:r>
              <a:rPr lang="en-US" sz="1600" dirty="0">
                <a:latin typeface="Arial"/>
                <a:cs typeface="Arial"/>
              </a:rPr>
              <a:t>Facility assessments</a:t>
            </a:r>
            <a:endParaRPr lang="en-US" sz="1600" dirty="0"/>
          </a:p>
          <a:p>
            <a:pPr lvl="1"/>
            <a:r>
              <a:rPr lang="en-US" dirty="0">
                <a:latin typeface="Arial"/>
                <a:cs typeface="Arial"/>
              </a:rPr>
              <a:t>Retro-Commissioning (NEW)</a:t>
            </a:r>
            <a:endParaRPr lang="en-US" dirty="0"/>
          </a:p>
          <a:p>
            <a:pPr lvl="1"/>
            <a:r>
              <a:rPr lang="en-US" dirty="0">
                <a:latin typeface="Arial"/>
                <a:cs typeface="Arial"/>
              </a:rPr>
              <a:t>Strategic</a:t>
            </a:r>
            <a:r>
              <a:rPr lang="en-US" b="0" i="0" dirty="0">
                <a:solidFill>
                  <a:srgbClr val="000000"/>
                </a:solidFill>
                <a:effectLst/>
                <a:latin typeface="Arial"/>
                <a:cs typeface="Arial"/>
              </a:rPr>
              <a:t> Energy Management (NEW)</a:t>
            </a:r>
            <a:endParaRPr lang="en-US" b="0" i="0" dirty="0">
              <a:solidFill>
                <a:srgbClr val="000000"/>
              </a:solidFill>
              <a:effectLst/>
            </a:endParaRPr>
          </a:p>
          <a:p>
            <a:endParaRPr lang="en-US" dirty="0"/>
          </a:p>
        </p:txBody>
      </p:sp>
      <p:pic>
        <p:nvPicPr>
          <p:cNvPr id="6" name="Picture 5" descr="A picture containing indoor, floor&#10;&#10;Description automatically generated">
            <a:extLst>
              <a:ext uri="{FF2B5EF4-FFF2-40B4-BE49-F238E27FC236}">
                <a16:creationId xmlns:a16="http://schemas.microsoft.com/office/drawing/2014/main" id="{46FD9139-338B-4375-9786-87453325B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072029"/>
            <a:ext cx="3234364" cy="2156243"/>
          </a:xfrm>
          <a:prstGeom prst="rect">
            <a:avLst/>
          </a:prstGeom>
        </p:spPr>
      </p:pic>
    </p:spTree>
    <p:extLst>
      <p:ext uri="{BB962C8B-B14F-4D97-AF65-F5344CB8AC3E}">
        <p14:creationId xmlns:p14="http://schemas.microsoft.com/office/powerpoint/2010/main" val="87304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3E8858-063E-C2CF-9D89-D30F14BD5AF0}"/>
              </a:ext>
            </a:extLst>
          </p:cNvPr>
          <p:cNvSpPr>
            <a:spLocks noGrp="1"/>
          </p:cNvSpPr>
          <p:nvPr>
            <p:ph type="sldNum" sz="quarter" idx="4"/>
          </p:nvPr>
        </p:nvSpPr>
        <p:spPr/>
        <p:txBody>
          <a:bodyPr/>
          <a:lstStyle/>
          <a:p>
            <a:fld id="{752E80E1-2263-49AF-B5CD-299E76EDEEB1}" type="slidenum">
              <a:rPr lang="en-US" smtClean="0"/>
              <a:pPr/>
              <a:t>8</a:t>
            </a:fld>
            <a:endParaRPr lang="en-US" dirty="0"/>
          </a:p>
        </p:txBody>
      </p:sp>
      <p:sp>
        <p:nvSpPr>
          <p:cNvPr id="3" name="Title 2">
            <a:extLst>
              <a:ext uri="{FF2B5EF4-FFF2-40B4-BE49-F238E27FC236}">
                <a16:creationId xmlns:a16="http://schemas.microsoft.com/office/drawing/2014/main" id="{5DBFBB36-2CCA-6976-3F32-AA18E2B6C3FD}"/>
              </a:ext>
            </a:extLst>
          </p:cNvPr>
          <p:cNvSpPr>
            <a:spLocks noGrp="1"/>
          </p:cNvSpPr>
          <p:nvPr>
            <p:ph type="title"/>
          </p:nvPr>
        </p:nvSpPr>
        <p:spPr/>
        <p:txBody>
          <a:bodyPr/>
          <a:lstStyle/>
          <a:p>
            <a:r>
              <a:rPr lang="en-US" dirty="0"/>
              <a:t>Commercial New Construction</a:t>
            </a:r>
          </a:p>
        </p:txBody>
      </p:sp>
      <p:sp>
        <p:nvSpPr>
          <p:cNvPr id="4" name="Content Placeholder 3">
            <a:extLst>
              <a:ext uri="{FF2B5EF4-FFF2-40B4-BE49-F238E27FC236}">
                <a16:creationId xmlns:a16="http://schemas.microsoft.com/office/drawing/2014/main" id="{F93DF92B-CB8C-0CBE-66FC-BAA989F200A0}"/>
              </a:ext>
            </a:extLst>
          </p:cNvPr>
          <p:cNvSpPr>
            <a:spLocks noGrp="1"/>
          </p:cNvSpPr>
          <p:nvPr>
            <p:ph idx="1"/>
          </p:nvPr>
        </p:nvSpPr>
        <p:spPr>
          <a:xfrm>
            <a:off x="0" y="915228"/>
            <a:ext cx="4572000" cy="4051852"/>
          </a:xfrm>
        </p:spPr>
        <p:txBody>
          <a:bodyPr/>
          <a:lstStyle/>
          <a:p>
            <a:r>
              <a:rPr lang="en-US" dirty="0"/>
              <a:t>Natural gas incentives</a:t>
            </a:r>
          </a:p>
          <a:p>
            <a:r>
              <a:rPr lang="en-US" dirty="0"/>
              <a:t>Adding new services</a:t>
            </a:r>
          </a:p>
          <a:p>
            <a:pPr lvl="1"/>
            <a:r>
              <a:rPr lang="en-US" dirty="0"/>
              <a:t>Streamlined</a:t>
            </a:r>
          </a:p>
          <a:p>
            <a:pPr lvl="1"/>
            <a:r>
              <a:rPr lang="en-US" dirty="0"/>
              <a:t>Enhanced</a:t>
            </a:r>
          </a:p>
          <a:p>
            <a:r>
              <a:rPr lang="en-US" dirty="0"/>
              <a:t>Continuing services</a:t>
            </a:r>
          </a:p>
          <a:p>
            <a:pPr lvl="1"/>
            <a:r>
              <a:rPr lang="en-US" dirty="0"/>
              <a:t>Standard</a:t>
            </a:r>
          </a:p>
          <a:p>
            <a:pPr lvl="1"/>
            <a:r>
              <a:rPr lang="en-US" dirty="0"/>
              <a:t>Multifamily</a:t>
            </a:r>
          </a:p>
          <a:p>
            <a:pPr lvl="1"/>
            <a:r>
              <a:rPr lang="en-US" dirty="0"/>
              <a:t>Volume build</a:t>
            </a:r>
          </a:p>
          <a:p>
            <a:pPr lvl="1"/>
            <a:r>
              <a:rPr lang="en-US" dirty="0"/>
              <a:t>Data Center</a:t>
            </a:r>
          </a:p>
        </p:txBody>
      </p:sp>
      <p:pic>
        <p:nvPicPr>
          <p:cNvPr id="5" name="Picture 2" descr="Commercial construction site">
            <a:extLst>
              <a:ext uri="{FF2B5EF4-FFF2-40B4-BE49-F238E27FC236}">
                <a16:creationId xmlns:a16="http://schemas.microsoft.com/office/drawing/2014/main" id="{1161E22F-C98B-BD41-4795-86818502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693" y="1295234"/>
            <a:ext cx="329184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EF6150-27C5-4C63-898A-975646FFC518}"/>
              </a:ext>
            </a:extLst>
          </p:cNvPr>
          <p:cNvSpPr>
            <a:spLocks noGrp="1"/>
          </p:cNvSpPr>
          <p:nvPr>
            <p:ph type="sldNum" sz="quarter" idx="4"/>
          </p:nvPr>
        </p:nvSpPr>
        <p:spPr/>
        <p:txBody>
          <a:bodyPr/>
          <a:lstStyle/>
          <a:p>
            <a:fld id="{752E80E1-2263-49AF-B5CD-299E76EDEEB1}" type="slidenum">
              <a:rPr lang="en-US" smtClean="0"/>
              <a:pPr/>
              <a:t>9</a:t>
            </a:fld>
            <a:endParaRPr lang="en-US" dirty="0"/>
          </a:p>
        </p:txBody>
      </p:sp>
      <p:sp>
        <p:nvSpPr>
          <p:cNvPr id="3" name="Title 2">
            <a:extLst>
              <a:ext uri="{FF2B5EF4-FFF2-40B4-BE49-F238E27FC236}">
                <a16:creationId xmlns:a16="http://schemas.microsoft.com/office/drawing/2014/main" id="{B5CE29F9-E51C-43DE-8CCF-C57FDDD2F394}"/>
              </a:ext>
            </a:extLst>
          </p:cNvPr>
          <p:cNvSpPr>
            <a:spLocks noGrp="1"/>
          </p:cNvSpPr>
          <p:nvPr>
            <p:ph type="title"/>
          </p:nvPr>
        </p:nvSpPr>
        <p:spPr/>
        <p:txBody>
          <a:bodyPr/>
          <a:lstStyle/>
          <a:p>
            <a:r>
              <a:rPr lang="en-US" dirty="0"/>
              <a:t>Nonresidential Low Income</a:t>
            </a:r>
          </a:p>
        </p:txBody>
      </p:sp>
      <p:sp>
        <p:nvSpPr>
          <p:cNvPr id="4" name="Content Placeholder 3">
            <a:extLst>
              <a:ext uri="{FF2B5EF4-FFF2-40B4-BE49-F238E27FC236}">
                <a16:creationId xmlns:a16="http://schemas.microsoft.com/office/drawing/2014/main" id="{B4E0487C-ED20-454E-B9EF-C332F80E5485}"/>
              </a:ext>
            </a:extLst>
          </p:cNvPr>
          <p:cNvSpPr>
            <a:spLocks noGrp="1"/>
          </p:cNvSpPr>
          <p:nvPr>
            <p:ph idx="1"/>
          </p:nvPr>
        </p:nvSpPr>
        <p:spPr>
          <a:xfrm>
            <a:off x="0" y="915228"/>
            <a:ext cx="8686800" cy="4051852"/>
          </a:xfrm>
        </p:spPr>
        <p:txBody>
          <a:bodyPr lIns="91440" tIns="45720" rIns="91440" bIns="45720" anchor="t"/>
          <a:lstStyle/>
          <a:p>
            <a:r>
              <a:rPr lang="en-US" b="0" i="0" dirty="0">
                <a:solidFill>
                  <a:srgbClr val="000000"/>
                </a:solidFill>
                <a:effectLst/>
                <a:latin typeface="Arial"/>
                <a:cs typeface="Arial"/>
              </a:rPr>
              <a:t>Three components:</a:t>
            </a:r>
          </a:p>
          <a:p>
            <a:pPr lvl="1"/>
            <a:r>
              <a:rPr lang="en-US" dirty="0">
                <a:latin typeface="Arial"/>
                <a:cs typeface="Arial"/>
              </a:rPr>
              <a:t>Income Qualified Multifamily Housing</a:t>
            </a:r>
          </a:p>
          <a:p>
            <a:pPr lvl="1"/>
            <a:r>
              <a:rPr lang="en-US" dirty="0">
                <a:latin typeface="Arial"/>
                <a:cs typeface="Arial"/>
              </a:rPr>
              <a:t>Affordable Multifamily New Construction (NEW)</a:t>
            </a:r>
          </a:p>
          <a:p>
            <a:pPr lvl="2"/>
            <a:r>
              <a:rPr lang="en-US" sz="1600" dirty="0">
                <a:latin typeface="Arial"/>
                <a:cs typeface="Arial"/>
              </a:rPr>
              <a:t>Enhanced incentives </a:t>
            </a:r>
          </a:p>
          <a:p>
            <a:pPr lvl="2"/>
            <a:r>
              <a:rPr lang="en-US" sz="1600" dirty="0">
                <a:latin typeface="Arial"/>
                <a:cs typeface="Arial"/>
              </a:rPr>
              <a:t>Participate in Iowa Finance Authority (IFA) Housing Tax Credit Program or National Housing Trust Fund</a:t>
            </a:r>
          </a:p>
          <a:p>
            <a:pPr lvl="1"/>
            <a:r>
              <a:rPr lang="en-US" dirty="0">
                <a:latin typeface="Arial"/>
                <a:cs typeface="Arial"/>
              </a:rPr>
              <a:t>Income Qualified Small Business (NEW)</a:t>
            </a:r>
          </a:p>
          <a:p>
            <a:pPr lvl="2"/>
            <a:r>
              <a:rPr lang="en-US" sz="1600" dirty="0">
                <a:latin typeface="Arial"/>
                <a:cs typeface="Arial"/>
              </a:rPr>
              <a:t>Qualified Census Tract, National Opportunity Zone or other community identified as low income or underserved by MidAmerican</a:t>
            </a:r>
          </a:p>
          <a:p>
            <a:pPr lvl="2"/>
            <a:r>
              <a:rPr lang="en-US" sz="1600" dirty="0">
                <a:latin typeface="Arial"/>
                <a:cs typeface="Arial"/>
              </a:rPr>
              <a:t>Retail spaces, restaurants and other community-centric businesses less than 10,000 sf</a:t>
            </a:r>
          </a:p>
          <a:p>
            <a:pPr lvl="2"/>
            <a:r>
              <a:rPr lang="en-US" sz="1600" dirty="0">
                <a:latin typeface="Arial"/>
                <a:cs typeface="Arial"/>
              </a:rPr>
              <a:t>National accounts or chains not eligible</a:t>
            </a:r>
          </a:p>
          <a:p>
            <a:pPr lvl="2"/>
            <a:r>
              <a:rPr lang="en-US" sz="1600" dirty="0">
                <a:latin typeface="Arial"/>
                <a:cs typeface="Arial"/>
              </a:rPr>
              <a:t>Enhanced incentives</a:t>
            </a:r>
          </a:p>
          <a:p>
            <a:pPr lvl="1"/>
            <a:endParaRPr lang="en-US" dirty="0"/>
          </a:p>
        </p:txBody>
      </p:sp>
    </p:spTree>
    <p:extLst>
      <p:ext uri="{BB962C8B-B14F-4D97-AF65-F5344CB8AC3E}">
        <p14:creationId xmlns:p14="http://schemas.microsoft.com/office/powerpoint/2010/main" val="422152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f1646e3-4a91-48e3-bbd9-72b2270857fe"/>
</p:tagLst>
</file>

<file path=ppt/tags/tag2.xml><?xml version="1.0" encoding="utf-8"?>
<p:tagLst xmlns:a="http://schemas.openxmlformats.org/drawingml/2006/main" xmlns:r="http://schemas.openxmlformats.org/officeDocument/2006/relationships" xmlns:p="http://schemas.openxmlformats.org/presentationml/2006/main">
  <p:tag name="IGNOREFONTNONCOMPLIANCE" val="0"/>
  <p:tag name="FONTNAME" val="Times New Roman"/>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009C7CB39A274E98DA4FA7D2D05804" ma:contentTypeVersion="4" ma:contentTypeDescription="Create a new document." ma:contentTypeScope="" ma:versionID="fc2211a8ad343726e365a1eec326ff50">
  <xsd:schema xmlns:xsd="http://www.w3.org/2001/XMLSchema" xmlns:xs="http://www.w3.org/2001/XMLSchema" xmlns:p="http://schemas.microsoft.com/office/2006/metadata/properties" xmlns:ns2="215f7ff5-c50d-4ad2-8a28-8be49b36b77c" xmlns:ns3="bae499ce-ad6a-4d28-8576-ba1b141d0181" targetNamespace="http://schemas.microsoft.com/office/2006/metadata/properties" ma:root="true" ma:fieldsID="4437dedd7a4c647648238fd247fff7ea" ns2:_="" ns3:_="">
    <xsd:import namespace="215f7ff5-c50d-4ad2-8a28-8be49b36b77c"/>
    <xsd:import namespace="bae499ce-ad6a-4d28-8576-ba1b141d01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f7ff5-c50d-4ad2-8a28-8be49b36b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e499ce-ad6a-4d28-8576-ba1b141d01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8271E0-093C-4063-988C-0E054A580A78}">
  <ds:schemaRefs>
    <ds:schemaRef ds:uri="http://www.w3.org/XML/1998/namespace"/>
    <ds:schemaRef ds:uri="http://purl.org/dc/dcmitype/"/>
    <ds:schemaRef ds:uri="http://purl.org/dc/terms/"/>
    <ds:schemaRef ds:uri="bae499ce-ad6a-4d28-8576-ba1b141d0181"/>
    <ds:schemaRef ds:uri="215f7ff5-c50d-4ad2-8a28-8be49b36b77c"/>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7D32A85-3A62-466D-8D2E-2910F4479332}">
  <ds:schemaRefs>
    <ds:schemaRef ds:uri="215f7ff5-c50d-4ad2-8a28-8be49b36b77c"/>
    <ds:schemaRef ds:uri="bae499ce-ad6a-4d28-8576-ba1b141d01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BAFEE6-BCF4-456A-85F1-07286E7EDE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Template>
  <TotalTime>1575</TotalTime>
  <Words>1358</Words>
  <Application>Microsoft Office PowerPoint</Application>
  <PresentationFormat>On-screen Show (16:9)</PresentationFormat>
  <Paragraphs>178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MidAmerican Energy Overview</vt:lpstr>
      <vt:lpstr>Programs Overview</vt:lpstr>
      <vt:lpstr>Residential Equipment</vt:lpstr>
      <vt:lpstr>Residential Low Income</vt:lpstr>
      <vt:lpstr>Nonresidential Equipment</vt:lpstr>
      <vt:lpstr>Nonresidential Energy Solutions</vt:lpstr>
      <vt:lpstr>Commercial New Construction</vt:lpstr>
      <vt:lpstr>Nonresidential Low Income</vt:lpstr>
      <vt:lpstr>Demand Response</vt:lpstr>
      <vt:lpstr>Budget and Savings</vt:lpstr>
      <vt:lpstr>PowerPoint Presentation</vt:lpstr>
    </vt:vector>
  </TitlesOfParts>
  <Company>MidAmerican Energy Holdings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t34215</dc:creator>
  <cp:lastModifiedBy>Rasmussen, Erin (MidAmerican)</cp:lastModifiedBy>
  <cp:revision>30</cp:revision>
  <cp:lastPrinted>2023-05-02T21:05:29Z</cp:lastPrinted>
  <dcterms:created xsi:type="dcterms:W3CDTF">2009-09-28T15:53:02Z</dcterms:created>
  <dcterms:modified xsi:type="dcterms:W3CDTF">2023-05-02T21:05:30Z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y fmtid="{D5CDD505-2E9C-101B-9397-08002B2CF9AE}" pid="3" name="ContentTypeId">
    <vt:lpwstr>0x01010030009C7CB39A274E98DA4FA7D2D05804</vt:lpwstr>
  </property>
</Properties>
</file>