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5.xml" ContentType="application/vnd.openxmlformats-officedocument.drawingml.chart+xml"/>
  <Override PartName="/ppt/notesSlides/notesSlide30.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notesSlides/notesSlide37.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8.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2" r:id="rId2"/>
  </p:sldMasterIdLst>
  <p:notesMasterIdLst>
    <p:notesMasterId r:id="rId48"/>
  </p:notesMasterIdLst>
  <p:sldIdLst>
    <p:sldId id="6404" r:id="rId3"/>
    <p:sldId id="6376" r:id="rId4"/>
    <p:sldId id="6451" r:id="rId5"/>
    <p:sldId id="6483" r:id="rId6"/>
    <p:sldId id="6469" r:id="rId7"/>
    <p:sldId id="6470" r:id="rId8"/>
    <p:sldId id="6320" r:id="rId9"/>
    <p:sldId id="6377" r:id="rId10"/>
    <p:sldId id="6370" r:id="rId11"/>
    <p:sldId id="6440" r:id="rId12"/>
    <p:sldId id="6467" r:id="rId13"/>
    <p:sldId id="6371" r:id="rId14"/>
    <p:sldId id="6439" r:id="rId15"/>
    <p:sldId id="6482" r:id="rId16"/>
    <p:sldId id="6332" r:id="rId17"/>
    <p:sldId id="6442" r:id="rId18"/>
    <p:sldId id="6487" r:id="rId19"/>
    <p:sldId id="6434" r:id="rId20"/>
    <p:sldId id="6335" r:id="rId21"/>
    <p:sldId id="6456" r:id="rId22"/>
    <p:sldId id="6492" r:id="rId23"/>
    <p:sldId id="6466" r:id="rId24"/>
    <p:sldId id="6484" r:id="rId25"/>
    <p:sldId id="1523" r:id="rId26"/>
    <p:sldId id="6448" r:id="rId27"/>
    <p:sldId id="1506" r:id="rId28"/>
    <p:sldId id="6413" r:id="rId29"/>
    <p:sldId id="6329" r:id="rId30"/>
    <p:sldId id="6485" r:id="rId31"/>
    <p:sldId id="6476" r:id="rId32"/>
    <p:sldId id="388" r:id="rId33"/>
    <p:sldId id="6326" r:id="rId34"/>
    <p:sldId id="6312" r:id="rId35"/>
    <p:sldId id="6437" r:id="rId36"/>
    <p:sldId id="6493" r:id="rId37"/>
    <p:sldId id="6490" r:id="rId38"/>
    <p:sldId id="6491" r:id="rId39"/>
    <p:sldId id="6473" r:id="rId40"/>
    <p:sldId id="6379" r:id="rId41"/>
    <p:sldId id="1475" r:id="rId42"/>
    <p:sldId id="6401" r:id="rId43"/>
    <p:sldId id="6369" r:id="rId44"/>
    <p:sldId id="309" r:id="rId45"/>
    <p:sldId id="365" r:id="rId46"/>
    <p:sldId id="6291"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cmAuthor id="2" name="chris pedersen" initials="cp" lastIdx="4" clrIdx="1">
    <p:extLst>
      <p:ext uri="{19B8F6BF-5375-455C-9EA6-DF929625EA0E}">
        <p15:presenceInfo xmlns:p15="http://schemas.microsoft.com/office/powerpoint/2012/main" userId="90110d1edd3d6e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AFFF"/>
    <a:srgbClr val="F061D2"/>
    <a:srgbClr val="F22984"/>
    <a:srgbClr val="DB67EA"/>
    <a:srgbClr val="A3E800"/>
    <a:srgbClr val="EFB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7" autoAdjust="0"/>
    <p:restoredTop sz="86397" autoAdjust="0"/>
  </p:normalViewPr>
  <p:slideViewPr>
    <p:cSldViewPr snapToGrid="0" snapToObjects="1">
      <p:cViewPr varScale="1">
        <p:scale>
          <a:sx n="124" d="100"/>
          <a:sy n="124" d="100"/>
        </p:scale>
        <p:origin x="192" y="15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10" d="100"/>
          <a:sy n="110" d="100"/>
        </p:scale>
        <p:origin x="172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obertbryce/Dropbox/data03/091420%20Biden's%202,700%20Terawatt-Hour%20Challenge%20v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obertbryce/Dropbox/data03/111922%20R%20Bryce%20--%20US%20wind-energy%20rejections%20or%20restrictions%202015,%202016,%202017,%202018,%202019,%202020,%202021,%202022%20v20.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robertbryce/Dropbox/data03/111922%20R%20Bryce%20--%20US%20wind-energy%20rejections%20or%20restrictions%202015,%202016,%202017,%202018,%202019,%202020,%202021,%202022%20v2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oleObject" Target="file:////Users/robertbryce/Dropbox/data03/091020%20RB%20--%20Energy%20Densities%20of%20Various%20Sources%20v5.xls"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Users/robertbryce/Dropbox/data03/091420%20EIA%20real_prices.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file:////Users/robertbryce/Dropbox/data03/031723%20EIA%20Retail%20Elec%20prices%20CA%20vs%20US,%202008%20to%202022%20v1.xlsm"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Users/robertbryce/Dropbox/data03/022422%20Tesla%20gigafactories%20and%20TX.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Users/robertbryce/Dropbox/data03/031223%20energy%20transition%20mentions%20in%20NY%20times%20v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obertbryce/Dropbox/data03/092120%20Hydrocarbons'%20Share%20of%20Global%20and%20US%20Primary%20Energy%20v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Users/robertbryce/Dropbox/data03/092120%20Hydrocarbons'%20Share%20of%20Global%20and%20US%20Primary%20Energy%20v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obertbryce/Dropbox/data03/080322%20BP%20--%20Growth%20in%20HC%20v%20renewables%20US%20and%20Global%20Primary%202021%20v2.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Users/robertbryce/Dropbox/data03/092120%20Hydrocarbons'%20Share%20of%20Global%20and%20US%20Primary%20Energy%20v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Users/robertbryce/Dropbox/data03/092120%20Hydrocarbons'%20Share%20of%20Global%20and%20US%20Primary%20Energy%20v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oleObject" Target="file:////Users/robertbryce/Dropbox/data03/080322%20BP%20--%20Growth%20in%20HC%20v%20renewables%20US%20and%20Global%20Primary%202021%20v2.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oleObject" Target="file:////Users/robertbryce/Dropbox/data03/080322%20BP%20--%20Growth%20in%20HC%20v%20renewables%20US%20and%20Global%20Primary%202021%20v2.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Sheet1!$A$4:$A$11</c:f>
              <c:numCache>
                <c:formatCode>General</c:formatCode>
                <c:ptCount val="8"/>
                <c:pt idx="0">
                  <c:v>2015</c:v>
                </c:pt>
                <c:pt idx="1">
                  <c:v>2016</c:v>
                </c:pt>
                <c:pt idx="2">
                  <c:v>2017</c:v>
                </c:pt>
                <c:pt idx="3">
                  <c:v>2018</c:v>
                </c:pt>
                <c:pt idx="4">
                  <c:v>2019</c:v>
                </c:pt>
                <c:pt idx="5">
                  <c:v>2020</c:v>
                </c:pt>
                <c:pt idx="6">
                  <c:v>2021</c:v>
                </c:pt>
                <c:pt idx="7">
                  <c:v>2022</c:v>
                </c:pt>
              </c:numCache>
            </c:numRef>
          </c:cat>
          <c:val>
            <c:numRef>
              <c:f>Sheet1!$B$4:$B$11</c:f>
              <c:numCache>
                <c:formatCode>General</c:formatCode>
                <c:ptCount val="8"/>
                <c:pt idx="0">
                  <c:v>9</c:v>
                </c:pt>
                <c:pt idx="1">
                  <c:v>11</c:v>
                </c:pt>
                <c:pt idx="2">
                  <c:v>12</c:v>
                </c:pt>
                <c:pt idx="3">
                  <c:v>9</c:v>
                </c:pt>
                <c:pt idx="4">
                  <c:v>16</c:v>
                </c:pt>
                <c:pt idx="5">
                  <c:v>21</c:v>
                </c:pt>
                <c:pt idx="6">
                  <c:v>46</c:v>
                </c:pt>
                <c:pt idx="7">
                  <c:v>145</c:v>
                </c:pt>
              </c:numCache>
            </c:numRef>
          </c:val>
          <c:extLst>
            <c:ext xmlns:c16="http://schemas.microsoft.com/office/drawing/2014/chart" uri="{C3380CC4-5D6E-409C-BE32-E72D297353CC}">
              <c16:uniqueId val="{00000000-7BF8-4844-BF28-E5728657CC47}"/>
            </c:ext>
          </c:extLst>
        </c:ser>
        <c:dLbls>
          <c:showLegendKey val="0"/>
          <c:showVal val="0"/>
          <c:showCatName val="0"/>
          <c:showSerName val="0"/>
          <c:showPercent val="0"/>
          <c:showBubbleSize val="0"/>
        </c:dLbls>
        <c:gapWidth val="219"/>
        <c:overlap val="-27"/>
        <c:axId val="1085893087"/>
        <c:axId val="810192256"/>
      </c:barChart>
      <c:catAx>
        <c:axId val="108589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10192256"/>
        <c:crosses val="autoZero"/>
        <c:auto val="1"/>
        <c:lblAlgn val="ctr"/>
        <c:lblOffset val="100"/>
        <c:noMultiLvlLbl val="0"/>
      </c:catAx>
      <c:valAx>
        <c:axId val="810192256"/>
        <c:scaling>
          <c:orientation val="minMax"/>
        </c:scaling>
        <c:delete val="1"/>
        <c:axPos val="l"/>
        <c:numFmt formatCode="General" sourceLinked="1"/>
        <c:majorTickMark val="none"/>
        <c:minorTickMark val="none"/>
        <c:tickLblPos val="nextTo"/>
        <c:crossAx val="10858930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28900826649005"/>
          <c:y val="6.3536644457904301E-2"/>
          <c:w val="0.72414440601466867"/>
          <c:h val="0.89116923344140808"/>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400A-BE49-B01B-F49DE4BCA7B4}"/>
              </c:ext>
            </c:extLst>
          </c:dPt>
          <c:dPt>
            <c:idx val="1"/>
            <c:invertIfNegative val="0"/>
            <c:bubble3D val="0"/>
            <c:extLst>
              <c:ext xmlns:c16="http://schemas.microsoft.com/office/drawing/2014/chart" uri="{C3380CC4-5D6E-409C-BE32-E72D297353CC}">
                <c16:uniqueId val="{00000003-400A-BE49-B01B-F49DE4BCA7B4}"/>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400A-BE49-B01B-F49DE4BCA7B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400A-BE49-B01B-F49DE4BCA7B4}"/>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400A-BE49-B01B-F49DE4BCA7B4}"/>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400A-BE49-B01B-F49DE4BCA7B4}"/>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Sheet1!$A$5:$A$10</c:f>
              <c:strCache>
                <c:ptCount val="6"/>
                <c:pt idx="0">
                  <c:v>Global Nuclear</c:v>
                </c:pt>
                <c:pt idx="1">
                  <c:v>US Coal/Nat Gas </c:v>
                </c:pt>
                <c:pt idx="2">
                  <c:v>Global Wind</c:v>
                </c:pt>
                <c:pt idx="3">
                  <c:v>Global Solar</c:v>
                </c:pt>
                <c:pt idx="4">
                  <c:v>US Wind</c:v>
                </c:pt>
                <c:pt idx="5">
                  <c:v>US Solar</c:v>
                </c:pt>
              </c:strCache>
            </c:strRef>
          </c:cat>
          <c:val>
            <c:numRef>
              <c:f>Sheet1!$B$5:$B$10</c:f>
              <c:numCache>
                <c:formatCode>#,##0</c:formatCode>
                <c:ptCount val="6"/>
                <c:pt idx="0">
                  <c:v>2800</c:v>
                </c:pt>
                <c:pt idx="1">
                  <c:v>2673</c:v>
                </c:pt>
                <c:pt idx="2">
                  <c:v>1862</c:v>
                </c:pt>
                <c:pt idx="3">
                  <c:v>1032</c:v>
                </c:pt>
                <c:pt idx="4">
                  <c:v>384</c:v>
                </c:pt>
                <c:pt idx="5">
                  <c:v>165</c:v>
                </c:pt>
              </c:numCache>
            </c:numRef>
          </c:val>
          <c:extLst>
            <c:ext xmlns:c16="http://schemas.microsoft.com/office/drawing/2014/chart" uri="{C3380CC4-5D6E-409C-BE32-E72D297353CC}">
              <c16:uniqueId val="{0000000E-400A-BE49-B01B-F49DE4BCA7B4}"/>
            </c:ext>
          </c:extLst>
        </c:ser>
        <c:dLbls>
          <c:dLblPos val="outEnd"/>
          <c:showLegendKey val="0"/>
          <c:showVal val="1"/>
          <c:showCatName val="0"/>
          <c:showSerName val="0"/>
          <c:showPercent val="0"/>
          <c:showBubbleSize val="0"/>
        </c:dLbls>
        <c:gapWidth val="182"/>
        <c:axId val="777613440"/>
        <c:axId val="777615120"/>
      </c:barChart>
      <c:catAx>
        <c:axId val="77761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77615120"/>
        <c:crosses val="autoZero"/>
        <c:auto val="1"/>
        <c:lblAlgn val="ctr"/>
        <c:lblOffset val="100"/>
        <c:noMultiLvlLbl val="0"/>
      </c:catAx>
      <c:valAx>
        <c:axId val="77761512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77613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'2013-22 summary &amp; chart'!$D$13:$L$13</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'2013-22 summary &amp; chart'!$D$14:$L$14</c:f>
              <c:numCache>
                <c:formatCode>General</c:formatCode>
                <c:ptCount val="9"/>
                <c:pt idx="0">
                  <c:v>66</c:v>
                </c:pt>
                <c:pt idx="1">
                  <c:v>60</c:v>
                </c:pt>
                <c:pt idx="2">
                  <c:v>53</c:v>
                </c:pt>
                <c:pt idx="3">
                  <c:v>27</c:v>
                </c:pt>
                <c:pt idx="4">
                  <c:v>41</c:v>
                </c:pt>
                <c:pt idx="5">
                  <c:v>31</c:v>
                </c:pt>
                <c:pt idx="6">
                  <c:v>33</c:v>
                </c:pt>
                <c:pt idx="7">
                  <c:v>55</c:v>
                </c:pt>
                <c:pt idx="8">
                  <c:v>9</c:v>
                </c:pt>
              </c:numCache>
            </c:numRef>
          </c:val>
          <c:extLst>
            <c:ext xmlns:c16="http://schemas.microsoft.com/office/drawing/2014/chart" uri="{C3380CC4-5D6E-409C-BE32-E72D297353CC}">
              <c16:uniqueId val="{00000000-24D0-1C4B-93C7-928F7C74DF38}"/>
            </c:ext>
          </c:extLst>
        </c:ser>
        <c:dLbls>
          <c:showLegendKey val="0"/>
          <c:showVal val="0"/>
          <c:showCatName val="0"/>
          <c:showSerName val="0"/>
          <c:showPercent val="0"/>
          <c:showBubbleSize val="0"/>
        </c:dLbls>
        <c:gapWidth val="219"/>
        <c:overlap val="-27"/>
        <c:axId val="1295926463"/>
        <c:axId val="1295519711"/>
      </c:barChart>
      <c:catAx>
        <c:axId val="129592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95519711"/>
        <c:crosses val="autoZero"/>
        <c:auto val="1"/>
        <c:lblAlgn val="ctr"/>
        <c:lblOffset val="100"/>
        <c:noMultiLvlLbl val="0"/>
      </c:catAx>
      <c:valAx>
        <c:axId val="1295519711"/>
        <c:scaling>
          <c:orientation val="minMax"/>
        </c:scaling>
        <c:delete val="1"/>
        <c:axPos val="l"/>
        <c:numFmt formatCode="General" sourceLinked="1"/>
        <c:majorTickMark val="none"/>
        <c:minorTickMark val="none"/>
        <c:tickLblPos val="nextTo"/>
        <c:crossAx val="12959264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'2013-22 summary &amp; chart'!$F$20:$L$20</c:f>
              <c:numCache>
                <c:formatCode>General</c:formatCode>
                <c:ptCount val="7"/>
                <c:pt idx="0">
                  <c:v>2017</c:v>
                </c:pt>
                <c:pt idx="1">
                  <c:v>2018</c:v>
                </c:pt>
                <c:pt idx="2">
                  <c:v>2019</c:v>
                </c:pt>
                <c:pt idx="3">
                  <c:v>2020</c:v>
                </c:pt>
                <c:pt idx="4">
                  <c:v>2021</c:v>
                </c:pt>
                <c:pt idx="5">
                  <c:v>2022</c:v>
                </c:pt>
                <c:pt idx="6">
                  <c:v>2023</c:v>
                </c:pt>
              </c:numCache>
            </c:numRef>
          </c:cat>
          <c:val>
            <c:numRef>
              <c:f>'2013-22 summary &amp; chart'!$F$21:$L$21</c:f>
              <c:numCache>
                <c:formatCode>General</c:formatCode>
                <c:ptCount val="7"/>
                <c:pt idx="0">
                  <c:v>1</c:v>
                </c:pt>
                <c:pt idx="2">
                  <c:v>5</c:v>
                </c:pt>
                <c:pt idx="3">
                  <c:v>2</c:v>
                </c:pt>
                <c:pt idx="4">
                  <c:v>20</c:v>
                </c:pt>
                <c:pt idx="5">
                  <c:v>81</c:v>
                </c:pt>
                <c:pt idx="6">
                  <c:v>11</c:v>
                </c:pt>
              </c:numCache>
            </c:numRef>
          </c:val>
          <c:extLst>
            <c:ext xmlns:c16="http://schemas.microsoft.com/office/drawing/2014/chart" uri="{C3380CC4-5D6E-409C-BE32-E72D297353CC}">
              <c16:uniqueId val="{00000000-4AFD-D044-B7F0-116BA7A8ABD2}"/>
            </c:ext>
          </c:extLst>
        </c:ser>
        <c:dLbls>
          <c:showLegendKey val="0"/>
          <c:showVal val="0"/>
          <c:showCatName val="0"/>
          <c:showSerName val="0"/>
          <c:showPercent val="0"/>
          <c:showBubbleSize val="0"/>
        </c:dLbls>
        <c:gapWidth val="219"/>
        <c:overlap val="-27"/>
        <c:axId val="1241624911"/>
        <c:axId val="1241861871"/>
      </c:barChart>
      <c:catAx>
        <c:axId val="124162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41861871"/>
        <c:crosses val="autoZero"/>
        <c:auto val="1"/>
        <c:lblAlgn val="ctr"/>
        <c:lblOffset val="100"/>
        <c:noMultiLvlLbl val="0"/>
      </c:catAx>
      <c:valAx>
        <c:axId val="1241861871"/>
        <c:scaling>
          <c:orientation val="minMax"/>
        </c:scaling>
        <c:delete val="1"/>
        <c:axPos val="l"/>
        <c:numFmt formatCode="General" sourceLinked="1"/>
        <c:majorTickMark val="none"/>
        <c:minorTickMark val="none"/>
        <c:tickLblPos val="nextTo"/>
        <c:crossAx val="12416249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Sheet1!$E$3:$G$3</c:f>
              <c:strCache>
                <c:ptCount val="3"/>
                <c:pt idx="0">
                  <c:v>To triple</c:v>
                </c:pt>
                <c:pt idx="1">
                  <c:v>To double </c:v>
                </c:pt>
                <c:pt idx="2">
                  <c:v>Expand by 60%</c:v>
                </c:pt>
              </c:strCache>
            </c:strRef>
          </c:cat>
          <c:val>
            <c:numRef>
              <c:f>Sheet1!$E$4:$G$4</c:f>
              <c:numCache>
                <c:formatCode>General</c:formatCode>
                <c:ptCount val="3"/>
                <c:pt idx="0">
                  <c:v>282</c:v>
                </c:pt>
                <c:pt idx="1">
                  <c:v>140</c:v>
                </c:pt>
                <c:pt idx="2">
                  <c:v>84</c:v>
                </c:pt>
              </c:numCache>
            </c:numRef>
          </c:val>
          <c:extLst>
            <c:ext xmlns:c16="http://schemas.microsoft.com/office/drawing/2014/chart" uri="{C3380CC4-5D6E-409C-BE32-E72D297353CC}">
              <c16:uniqueId val="{00000000-0673-E147-A83E-79C4B17B407E}"/>
            </c:ext>
          </c:extLst>
        </c:ser>
        <c:dLbls>
          <c:showLegendKey val="0"/>
          <c:showVal val="0"/>
          <c:showCatName val="0"/>
          <c:showSerName val="0"/>
          <c:showPercent val="0"/>
          <c:showBubbleSize val="0"/>
        </c:dLbls>
        <c:gapWidth val="182"/>
        <c:axId val="1510276895"/>
        <c:axId val="1510031503"/>
      </c:barChart>
      <c:catAx>
        <c:axId val="1510276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510031503"/>
        <c:crosses val="autoZero"/>
        <c:auto val="1"/>
        <c:lblAlgn val="ctr"/>
        <c:lblOffset val="100"/>
        <c:noMultiLvlLbl val="0"/>
      </c:catAx>
      <c:valAx>
        <c:axId val="1510031503"/>
        <c:scaling>
          <c:orientation val="minMax"/>
        </c:scaling>
        <c:delete val="1"/>
        <c:axPos val="b"/>
        <c:numFmt formatCode="General" sourceLinked="1"/>
        <c:majorTickMark val="none"/>
        <c:minorTickMark val="none"/>
        <c:tickLblPos val="nextTo"/>
        <c:crossAx val="15102768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7.8703703703703706E-2"/>
          <c:w val="0.93888888888888888"/>
          <c:h val="0.8981481481481481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8216-4F4F-A5FA-4E21008F3953}"/>
              </c:ext>
            </c:extLst>
          </c:dPt>
          <c:dPt>
            <c:idx val="1"/>
            <c:invertIfNegative val="0"/>
            <c:bubble3D val="0"/>
            <c:spPr>
              <a:solidFill>
                <a:srgbClr val="FF0000"/>
              </a:solidFill>
              <a:ln>
                <a:noFill/>
              </a:ln>
              <a:effectLst/>
            </c:spPr>
            <c:extLst>
              <c:ext xmlns:c16="http://schemas.microsoft.com/office/drawing/2014/chart" uri="{C3380CC4-5D6E-409C-BE32-E72D297353CC}">
                <c16:uniqueId val="{00000001-8216-4F4F-A5FA-4E21008F3953}"/>
              </c:ext>
            </c:extLst>
          </c:dPt>
          <c:dPt>
            <c:idx val="2"/>
            <c:invertIfNegative val="0"/>
            <c:bubble3D val="0"/>
            <c:spPr>
              <a:solidFill>
                <a:schemeClr val="bg2">
                  <a:lumMod val="50000"/>
                </a:schemeClr>
              </a:solidFill>
              <a:ln>
                <a:noFill/>
              </a:ln>
              <a:effectLst/>
            </c:spPr>
            <c:extLst>
              <c:ext xmlns:c16="http://schemas.microsoft.com/office/drawing/2014/chart" uri="{C3380CC4-5D6E-409C-BE32-E72D297353CC}">
                <c16:uniqueId val="{00000003-8216-4F4F-A5FA-4E21008F3953}"/>
              </c:ext>
            </c:extLst>
          </c:dPt>
          <c:dPt>
            <c:idx val="3"/>
            <c:invertIfNegative val="0"/>
            <c:bubble3D val="0"/>
            <c:spPr>
              <a:solidFill>
                <a:schemeClr val="bg2">
                  <a:lumMod val="50000"/>
                </a:schemeClr>
              </a:solidFill>
              <a:ln>
                <a:noFill/>
              </a:ln>
              <a:effectLst/>
            </c:spPr>
            <c:extLst>
              <c:ext xmlns:c16="http://schemas.microsoft.com/office/drawing/2014/chart" uri="{C3380CC4-5D6E-409C-BE32-E72D297353CC}">
                <c16:uniqueId val="{00000004-8216-4F4F-A5FA-4E21008F3953}"/>
              </c:ext>
            </c:extLst>
          </c:dPt>
          <c:dPt>
            <c:idx val="4"/>
            <c:invertIfNegative val="0"/>
            <c:bubble3D val="0"/>
            <c:spPr>
              <a:solidFill>
                <a:schemeClr val="bg2">
                  <a:lumMod val="50000"/>
                </a:schemeClr>
              </a:solidFill>
              <a:ln>
                <a:noFill/>
              </a:ln>
              <a:effectLst/>
            </c:spPr>
            <c:extLst>
              <c:ext xmlns:c16="http://schemas.microsoft.com/office/drawing/2014/chart" uri="{C3380CC4-5D6E-409C-BE32-E72D297353CC}">
                <c16:uniqueId val="{00000005-8216-4F4F-A5FA-4E21008F3953}"/>
              </c:ext>
            </c:extLst>
          </c:dPt>
          <c:dPt>
            <c:idx val="5"/>
            <c:invertIfNegative val="0"/>
            <c:bubble3D val="0"/>
            <c:spPr>
              <a:solidFill>
                <a:schemeClr val="bg2">
                  <a:lumMod val="50000"/>
                </a:schemeClr>
              </a:solidFill>
              <a:ln>
                <a:noFill/>
              </a:ln>
              <a:effectLst/>
            </c:spPr>
            <c:extLst>
              <c:ext xmlns:c16="http://schemas.microsoft.com/office/drawing/2014/chart" uri="{C3380CC4-5D6E-409C-BE32-E72D297353CC}">
                <c16:uniqueId val="{00000006-8216-4F4F-A5FA-4E21008F3953}"/>
              </c:ext>
            </c:extLst>
          </c:dPt>
          <c:dPt>
            <c:idx val="6"/>
            <c:invertIfNegative val="0"/>
            <c:bubble3D val="0"/>
            <c:spPr>
              <a:solidFill>
                <a:schemeClr val="bg2">
                  <a:lumMod val="50000"/>
                </a:schemeClr>
              </a:solidFill>
              <a:ln>
                <a:noFill/>
              </a:ln>
              <a:effectLst/>
            </c:spPr>
            <c:extLst>
              <c:ext xmlns:c16="http://schemas.microsoft.com/office/drawing/2014/chart" uri="{C3380CC4-5D6E-409C-BE32-E72D297353CC}">
                <c16:uniqueId val="{00000007-8216-4F4F-A5FA-4E21008F3953}"/>
              </c:ext>
            </c:extLst>
          </c:dPt>
          <c:dPt>
            <c:idx val="7"/>
            <c:invertIfNegative val="0"/>
            <c:bubble3D val="0"/>
            <c:spPr>
              <a:solidFill>
                <a:schemeClr val="bg2">
                  <a:lumMod val="50000"/>
                </a:schemeClr>
              </a:solidFill>
              <a:ln>
                <a:noFill/>
              </a:ln>
              <a:effectLst/>
            </c:spPr>
            <c:extLst>
              <c:ext xmlns:c16="http://schemas.microsoft.com/office/drawing/2014/chart" uri="{C3380CC4-5D6E-409C-BE32-E72D297353CC}">
                <c16:uniqueId val="{00000008-8216-4F4F-A5FA-4E21008F3953}"/>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Sheet1!$A$4:$A$11</c:f>
              <c:numCache>
                <c:formatCode>General</c:formatCode>
                <c:ptCount val="8"/>
              </c:numCache>
            </c:numRef>
          </c:cat>
          <c:val>
            <c:numRef>
              <c:f>Sheet1!$B$4:$B$11</c:f>
              <c:numCache>
                <c:formatCode>0.0%</c:formatCode>
                <c:ptCount val="8"/>
                <c:pt idx="0">
                  <c:v>-4.0000000000000001E-3</c:v>
                </c:pt>
                <c:pt idx="1">
                  <c:v>-1.4E-2</c:v>
                </c:pt>
                <c:pt idx="2">
                  <c:v>1.2E-2</c:v>
                </c:pt>
                <c:pt idx="3">
                  <c:v>3.9E-2</c:v>
                </c:pt>
                <c:pt idx="4">
                  <c:v>3.2000000000000001E-2</c:v>
                </c:pt>
                <c:pt idx="5">
                  <c:v>1.4999999999999999E-2</c:v>
                </c:pt>
                <c:pt idx="6" formatCode="0%">
                  <c:v>0.14000000000000001</c:v>
                </c:pt>
                <c:pt idx="7" formatCode="0%">
                  <c:v>0.18</c:v>
                </c:pt>
              </c:numCache>
            </c:numRef>
          </c:val>
          <c:extLst>
            <c:ext xmlns:c16="http://schemas.microsoft.com/office/drawing/2014/chart" uri="{C3380CC4-5D6E-409C-BE32-E72D297353CC}">
              <c16:uniqueId val="{00000000-8216-4F4F-A5FA-4E21008F3953}"/>
            </c:ext>
          </c:extLst>
        </c:ser>
        <c:dLbls>
          <c:showLegendKey val="0"/>
          <c:showVal val="0"/>
          <c:showCatName val="0"/>
          <c:showSerName val="0"/>
          <c:showPercent val="0"/>
          <c:showBubbleSize val="0"/>
        </c:dLbls>
        <c:gapWidth val="219"/>
        <c:overlap val="-27"/>
        <c:axId val="1669112063"/>
        <c:axId val="1349651104"/>
      </c:barChart>
      <c:catAx>
        <c:axId val="1669112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9651104"/>
        <c:crosses val="autoZero"/>
        <c:auto val="1"/>
        <c:lblAlgn val="ctr"/>
        <c:lblOffset val="100"/>
        <c:noMultiLvlLbl val="0"/>
      </c:catAx>
      <c:valAx>
        <c:axId val="1349651104"/>
        <c:scaling>
          <c:orientation val="minMax"/>
        </c:scaling>
        <c:delete val="1"/>
        <c:axPos val="l"/>
        <c:numFmt formatCode="0.0%" sourceLinked="1"/>
        <c:majorTickMark val="none"/>
        <c:minorTickMark val="none"/>
        <c:tickLblPos val="nextTo"/>
        <c:crossAx val="16691120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rgbClr val="4472C4"/>
            </a:solidFill>
            <a:ln w="25400">
              <a:noFill/>
            </a:ln>
          </c:spPr>
          <c:invertIfNegative val="0"/>
          <c:dPt>
            <c:idx val="0"/>
            <c:invertIfNegative val="0"/>
            <c:bubble3D val="0"/>
            <c:spPr>
              <a:solidFill>
                <a:schemeClr val="accent2"/>
              </a:solidFill>
              <a:ln w="25400">
                <a:noFill/>
              </a:ln>
            </c:spPr>
            <c:extLst>
              <c:ext xmlns:c16="http://schemas.microsoft.com/office/drawing/2014/chart" uri="{C3380CC4-5D6E-409C-BE32-E72D297353CC}">
                <c16:uniqueId val="{00000001-8E7A-3644-A13E-B919B4855EDB}"/>
              </c:ext>
            </c:extLst>
          </c:dPt>
          <c:dPt>
            <c:idx val="1"/>
            <c:invertIfNegative val="0"/>
            <c:bubble3D val="0"/>
            <c:spPr>
              <a:solidFill>
                <a:schemeClr val="accent2"/>
              </a:solidFill>
              <a:ln w="25400">
                <a:noFill/>
              </a:ln>
            </c:spPr>
            <c:extLst>
              <c:ext xmlns:c16="http://schemas.microsoft.com/office/drawing/2014/chart" uri="{C3380CC4-5D6E-409C-BE32-E72D297353CC}">
                <c16:uniqueId val="{00000000-8E7A-3644-A13E-B919B4855EDB}"/>
              </c:ext>
            </c:extLst>
          </c:dPt>
          <c:dPt>
            <c:idx val="2"/>
            <c:invertIfNegative val="0"/>
            <c:bubble3D val="0"/>
            <c:spPr>
              <a:solidFill>
                <a:schemeClr val="tx1">
                  <a:lumMod val="50000"/>
                  <a:lumOff val="50000"/>
                </a:schemeClr>
              </a:solidFill>
              <a:ln w="25400">
                <a:noFill/>
              </a:ln>
            </c:spPr>
            <c:extLst>
              <c:ext xmlns:c16="http://schemas.microsoft.com/office/drawing/2014/chart" uri="{C3380CC4-5D6E-409C-BE32-E72D297353CC}">
                <c16:uniqueId val="{00000002-8E7A-3644-A13E-B919B4855EDB}"/>
              </c:ext>
            </c:extLst>
          </c:dPt>
          <c:dPt>
            <c:idx val="3"/>
            <c:invertIfNegative val="0"/>
            <c:bubble3D val="0"/>
            <c:spPr>
              <a:solidFill>
                <a:srgbClr val="7030A0"/>
              </a:solidFill>
              <a:ln w="25400">
                <a:noFill/>
              </a:ln>
            </c:spPr>
            <c:extLst>
              <c:ext xmlns:c16="http://schemas.microsoft.com/office/drawing/2014/chart" uri="{C3380CC4-5D6E-409C-BE32-E72D297353CC}">
                <c16:uniqueId val="{00000003-8E7A-3644-A13E-B919B4855EDB}"/>
              </c:ext>
            </c:extLst>
          </c:dPt>
          <c:dPt>
            <c:idx val="4"/>
            <c:invertIfNegative val="0"/>
            <c:bubble3D val="0"/>
            <c:spPr>
              <a:solidFill>
                <a:srgbClr val="7030A0"/>
              </a:solidFill>
              <a:ln w="25400">
                <a:noFill/>
              </a:ln>
            </c:spPr>
            <c:extLst>
              <c:ext xmlns:c16="http://schemas.microsoft.com/office/drawing/2014/chart" uri="{C3380CC4-5D6E-409C-BE32-E72D297353CC}">
                <c16:uniqueId val="{00000008-3FCB-0146-ACFA-8F57F7BC217E}"/>
              </c:ext>
            </c:extLst>
          </c:dPt>
          <c:dLbls>
            <c:spPr>
              <a:noFill/>
              <a:ln w="25400">
                <a:noFill/>
              </a:ln>
            </c:spPr>
            <c:txPr>
              <a:bodyPr wrap="square" lIns="38100" tIns="19050" rIns="38100" bIns="19050" anchor="ctr">
                <a:spAutoFit/>
              </a:bodyPr>
              <a:lstStyle/>
              <a:p>
                <a:pPr>
                  <a:defRPr sz="2000" b="1">
                    <a:latin typeface="Times New Roman" panose="02020603050405020304" pitchFamily="18" charset="0"/>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Sheet1!$A$5:$A$9</c:f>
              <c:strCache>
                <c:ptCount val="5"/>
                <c:pt idx="0">
                  <c:v>Gasoline</c:v>
                </c:pt>
                <c:pt idx="1">
                  <c:v>Diesel fuel</c:v>
                </c:pt>
                <c:pt idx="2">
                  <c:v>Ethanol</c:v>
                </c:pt>
                <c:pt idx="3">
                  <c:v>Tesla Li-ion battery</c:v>
                </c:pt>
                <c:pt idx="4">
                  <c:v>Lead-acid battery</c:v>
                </c:pt>
              </c:strCache>
            </c:strRef>
          </c:cat>
          <c:val>
            <c:numRef>
              <c:f>Sheet1!$B$5:$B$9</c:f>
              <c:numCache>
                <c:formatCode>#,##0</c:formatCode>
                <c:ptCount val="5"/>
                <c:pt idx="0">
                  <c:v>13000</c:v>
                </c:pt>
                <c:pt idx="1">
                  <c:v>12700</c:v>
                </c:pt>
                <c:pt idx="2">
                  <c:v>8000</c:v>
                </c:pt>
                <c:pt idx="3" formatCode="General">
                  <c:v>300</c:v>
                </c:pt>
                <c:pt idx="4" formatCode="General">
                  <c:v>35</c:v>
                </c:pt>
              </c:numCache>
            </c:numRef>
          </c:val>
          <c:extLst>
            <c:ext xmlns:c16="http://schemas.microsoft.com/office/drawing/2014/chart" uri="{C3380CC4-5D6E-409C-BE32-E72D297353CC}">
              <c16:uniqueId val="{00000000-327A-B745-8455-387BEA182446}"/>
            </c:ext>
          </c:extLst>
        </c:ser>
        <c:dLbls>
          <c:showLegendKey val="0"/>
          <c:showVal val="0"/>
          <c:showCatName val="0"/>
          <c:showSerName val="0"/>
          <c:showPercent val="0"/>
          <c:showBubbleSize val="0"/>
        </c:dLbls>
        <c:gapWidth val="182"/>
        <c:axId val="846653535"/>
        <c:axId val="1"/>
      </c:barChart>
      <c:catAx>
        <c:axId val="8466535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
        <c:crosses val="autoZero"/>
        <c:auto val="1"/>
        <c:lblAlgn val="ctr"/>
        <c:lblOffset val="100"/>
        <c:noMultiLvlLbl val="0"/>
      </c:catAx>
      <c:valAx>
        <c:axId val="1"/>
        <c:scaling>
          <c:orientation val="minMax"/>
        </c:scaling>
        <c:delete val="1"/>
        <c:axPos val="b"/>
        <c:numFmt formatCode="#,##0" sourceLinked="1"/>
        <c:majorTickMark val="none"/>
        <c:minorTickMark val="none"/>
        <c:tickLblPos val="nextTo"/>
        <c:crossAx val="846653535"/>
        <c:crosses val="autoZero"/>
        <c:crossBetween val="between"/>
      </c:valAx>
      <c:spPr>
        <a:noFill/>
        <a:ln w="25400">
          <a:no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'Gasoline-A'!$B$40</c:f>
              <c:strCache>
                <c:ptCount val="1"/>
                <c:pt idx="0">
                  <c:v>Real</c:v>
                </c:pt>
              </c:strCache>
            </c:strRef>
          </c:tx>
          <c:spPr>
            <a:ln w="63500" cap="rnd">
              <a:solidFill>
                <a:schemeClr val="accent2"/>
              </a:solidFill>
              <a:round/>
            </a:ln>
            <a:effectLst/>
          </c:spPr>
          <c:marker>
            <c:symbol val="none"/>
          </c:marker>
          <c:cat>
            <c:numRef>
              <c:f>'Gasoline-A'!$A$42:$A$88</c:f>
              <c:numCache>
                <c:formatCode>General</c:formatCode>
                <c:ptCount val="47"/>
                <c:pt idx="3">
                  <c:v>1980</c:v>
                </c:pt>
                <c:pt idx="13">
                  <c:v>1990</c:v>
                </c:pt>
                <c:pt idx="23">
                  <c:v>2000</c:v>
                </c:pt>
                <c:pt idx="33">
                  <c:v>2010</c:v>
                </c:pt>
                <c:pt idx="46">
                  <c:v>2023</c:v>
                </c:pt>
              </c:numCache>
            </c:numRef>
          </c:cat>
          <c:val>
            <c:numRef>
              <c:f>'Gasoline-A'!$B$41:$B$88</c:f>
              <c:numCache>
                <c:formatCode>0.00</c:formatCode>
                <c:ptCount val="48"/>
                <c:pt idx="0">
                  <c:v>2.7820681510701522</c:v>
                </c:pt>
                <c:pt idx="1">
                  <c:v>2.7917581567072216</c:v>
                </c:pt>
                <c:pt idx="2">
                  <c:v>2.6492061872389874</c:v>
                </c:pt>
                <c:pt idx="3">
                  <c:v>3.2093482567311566</c:v>
                </c:pt>
                <c:pt idx="4">
                  <c:v>3.9007987954871357</c:v>
                </c:pt>
                <c:pt idx="5">
                  <c:v>3.9098925307330861</c:v>
                </c:pt>
                <c:pt idx="6">
                  <c:v>3.3610244036977055</c:v>
                </c:pt>
                <c:pt idx="7">
                  <c:v>3.122711985896073</c:v>
                </c:pt>
                <c:pt idx="8">
                  <c:v>2.9184078429066016</c:v>
                </c:pt>
                <c:pt idx="9">
                  <c:v>2.7968405801166392</c:v>
                </c:pt>
                <c:pt idx="10">
                  <c:v>2.0818039521684044</c:v>
                </c:pt>
                <c:pt idx="11">
                  <c:v>2.0714651802924702</c:v>
                </c:pt>
                <c:pt idx="12">
                  <c:v>1.983014679621975</c:v>
                </c:pt>
                <c:pt idx="13">
                  <c:v>2.0537765461916004</c:v>
                </c:pt>
                <c:pt idx="14">
                  <c:v>2.2264603483409493</c:v>
                </c:pt>
                <c:pt idx="15">
                  <c:v>2.0880043290996699</c:v>
                </c:pt>
                <c:pt idx="16">
                  <c:v>1.9982792773796338</c:v>
                </c:pt>
                <c:pt idx="17">
                  <c:v>1.9055207605352842</c:v>
                </c:pt>
                <c:pt idx="18">
                  <c:v>1.8726743081197108</c:v>
                </c:pt>
                <c:pt idx="19">
                  <c:v>1.8803050605629139</c:v>
                </c:pt>
                <c:pt idx="20">
                  <c:v>1.9749168967067909</c:v>
                </c:pt>
                <c:pt idx="21">
                  <c:v>1.9267252943009487</c:v>
                </c:pt>
                <c:pt idx="22">
                  <c:v>1.6292098834471209</c:v>
                </c:pt>
                <c:pt idx="23">
                  <c:v>1.7643230439886632</c:v>
                </c:pt>
                <c:pt idx="24">
                  <c:v>2.2285770489543726</c:v>
                </c:pt>
                <c:pt idx="25">
                  <c:v>2.0767019265873863</c:v>
                </c:pt>
                <c:pt idx="26">
                  <c:v>1.927625095449744</c:v>
                </c:pt>
                <c:pt idx="27">
                  <c:v>2.1846549663690005</c:v>
                </c:pt>
                <c:pt idx="28">
                  <c:v>2.5279845304652651</c:v>
                </c:pt>
                <c:pt idx="29">
                  <c:v>2.9999905129356188</c:v>
                </c:pt>
                <c:pt idx="30">
                  <c:v>3.2967896132044512</c:v>
                </c:pt>
                <c:pt idx="31">
                  <c:v>3.49093365491591</c:v>
                </c:pt>
                <c:pt idx="32">
                  <c:v>3.9027322838982701</c:v>
                </c:pt>
                <c:pt idx="33">
                  <c:v>2.8245768333360024</c:v>
                </c:pt>
                <c:pt idx="34">
                  <c:v>3.2902354212269969</c:v>
                </c:pt>
                <c:pt idx="35">
                  <c:v>4.0443722395288839</c:v>
                </c:pt>
                <c:pt idx="36">
                  <c:v>4.0753133922550395</c:v>
                </c:pt>
                <c:pt idx="37">
                  <c:v>3.8819836249192821</c:v>
                </c:pt>
                <c:pt idx="38">
                  <c:v>3.6658401361280721</c:v>
                </c:pt>
                <c:pt idx="39">
                  <c:v>2.6431186260557564</c:v>
                </c:pt>
                <c:pt idx="40">
                  <c:v>2.3102071387838894</c:v>
                </c:pt>
                <c:pt idx="41">
                  <c:v>2.5435910663596744</c:v>
                </c:pt>
                <c:pt idx="42">
                  <c:v>2.8012138228304901</c:v>
                </c:pt>
                <c:pt idx="43">
                  <c:v>2.6273319998988742</c:v>
                </c:pt>
                <c:pt idx="44">
                  <c:v>2.29</c:v>
                </c:pt>
                <c:pt idx="45">
                  <c:v>2.89</c:v>
                </c:pt>
                <c:pt idx="46" formatCode="General">
                  <c:v>4.0999999999999996</c:v>
                </c:pt>
                <c:pt idx="47" formatCode="General">
                  <c:v>3.35</c:v>
                </c:pt>
              </c:numCache>
            </c:numRef>
          </c:val>
          <c:smooth val="0"/>
          <c:extLst>
            <c:ext xmlns:c16="http://schemas.microsoft.com/office/drawing/2014/chart" uri="{C3380CC4-5D6E-409C-BE32-E72D297353CC}">
              <c16:uniqueId val="{00000000-55E5-A246-96A0-DB9A70F6ED4C}"/>
            </c:ext>
          </c:extLst>
        </c:ser>
        <c:dLbls>
          <c:showLegendKey val="0"/>
          <c:showVal val="0"/>
          <c:showCatName val="0"/>
          <c:showSerName val="0"/>
          <c:showPercent val="0"/>
          <c:showBubbleSize val="0"/>
        </c:dLbls>
        <c:smooth val="0"/>
        <c:axId val="83971616"/>
        <c:axId val="83973248"/>
      </c:lineChart>
      <c:catAx>
        <c:axId val="8397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3973248"/>
        <c:crosses val="autoZero"/>
        <c:auto val="1"/>
        <c:lblAlgn val="ctr"/>
        <c:lblOffset val="100"/>
        <c:tickLblSkip val="1"/>
        <c:noMultiLvlLbl val="0"/>
      </c:catAx>
      <c:valAx>
        <c:axId val="8397324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3971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82"/>
        <c:axId val="1119478127"/>
        <c:axId val="1119284159"/>
      </c:barChart>
      <c:catAx>
        <c:axId val="11194781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30000">
                <a:solidFill>
                  <a:schemeClr val="tx1"/>
                </a:solidFill>
                <a:latin typeface="Times New Roman" panose="02020603050405020304" pitchFamily="18" charset="0"/>
                <a:ea typeface="+mn-ea"/>
                <a:cs typeface="Times New Roman" panose="02020603050405020304" pitchFamily="18" charset="0"/>
              </a:defRPr>
            </a:pPr>
            <a:endParaRPr lang="en-US"/>
          </a:p>
        </c:txPr>
        <c:crossAx val="1119284159"/>
        <c:crosses val="autoZero"/>
        <c:auto val="1"/>
        <c:lblAlgn val="ctr"/>
        <c:lblOffset val="100"/>
        <c:noMultiLvlLbl val="0"/>
      </c:catAx>
      <c:valAx>
        <c:axId val="1119284159"/>
        <c:scaling>
          <c:orientation val="minMax"/>
        </c:scaling>
        <c:delete val="1"/>
        <c:axPos val="b"/>
        <c:numFmt formatCode="0.0" sourceLinked="1"/>
        <c:majorTickMark val="none"/>
        <c:minorTickMark val="none"/>
        <c:tickLblPos val="nextTo"/>
        <c:crossAx val="11194781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Sheet1!$F$10:$F$11</c:f>
              <c:strCache>
                <c:ptCount val="2"/>
                <c:pt idx="0">
                  <c:v>Estimated storage needed 
for Master Plan Part 3</c:v>
                </c:pt>
                <c:pt idx="1">
                  <c:v>Total existing Gigafactory
 output per year</c:v>
                </c:pt>
              </c:strCache>
            </c:strRef>
          </c:cat>
          <c:val>
            <c:numRef>
              <c:f>Sheet1!$G$10:$G$11</c:f>
              <c:numCache>
                <c:formatCode>General</c:formatCode>
                <c:ptCount val="2"/>
                <c:pt idx="0" formatCode="#,##0">
                  <c:v>240000</c:v>
                </c:pt>
                <c:pt idx="1">
                  <c:v>250</c:v>
                </c:pt>
              </c:numCache>
            </c:numRef>
          </c:val>
          <c:extLst>
            <c:ext xmlns:c16="http://schemas.microsoft.com/office/drawing/2014/chart" uri="{C3380CC4-5D6E-409C-BE32-E72D297353CC}">
              <c16:uniqueId val="{00000000-3F4F-4C45-90BA-C9C207F62D6D}"/>
            </c:ext>
          </c:extLst>
        </c:ser>
        <c:dLbls>
          <c:showLegendKey val="0"/>
          <c:showVal val="0"/>
          <c:showCatName val="0"/>
          <c:showSerName val="0"/>
          <c:showPercent val="0"/>
          <c:showBubbleSize val="0"/>
        </c:dLbls>
        <c:gapWidth val="182"/>
        <c:axId val="1396921248"/>
        <c:axId val="1396922976"/>
      </c:barChart>
      <c:catAx>
        <c:axId val="1396921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396922976"/>
        <c:crosses val="autoZero"/>
        <c:auto val="1"/>
        <c:lblAlgn val="ctr"/>
        <c:lblOffset val="100"/>
        <c:noMultiLvlLbl val="0"/>
      </c:catAx>
      <c:valAx>
        <c:axId val="1396922976"/>
        <c:scaling>
          <c:orientation val="minMax"/>
        </c:scaling>
        <c:delete val="1"/>
        <c:axPos val="b"/>
        <c:numFmt formatCode="#,##0" sourceLinked="1"/>
        <c:majorTickMark val="none"/>
        <c:minorTickMark val="none"/>
        <c:tickLblPos val="nextTo"/>
        <c:crossAx val="1396921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28007095903306"/>
          <c:y val="4.8108744358328528E-2"/>
          <c:w val="0.7772695253709575"/>
          <c:h val="0.9125295557121299"/>
        </c:manualLayout>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7030A0"/>
              </a:solidFill>
              <a:ln>
                <a:noFill/>
              </a:ln>
              <a:effectLst/>
            </c:spPr>
            <c:extLst>
              <c:ext xmlns:c16="http://schemas.microsoft.com/office/drawing/2014/chart" uri="{C3380CC4-5D6E-409C-BE32-E72D297353CC}">
                <c16:uniqueId val="{00000002-B378-A849-9A9F-1039F42A5896}"/>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3-B378-A849-9A9F-1039F42A5896}"/>
              </c:ext>
            </c:extLst>
          </c:dPt>
          <c:dPt>
            <c:idx val="3"/>
            <c:invertIfNegative val="0"/>
            <c:bubble3D val="0"/>
            <c:spPr>
              <a:solidFill>
                <a:schemeClr val="bg2">
                  <a:lumMod val="75000"/>
                </a:schemeClr>
              </a:solidFill>
              <a:ln>
                <a:noFill/>
              </a:ln>
              <a:effectLst/>
            </c:spPr>
            <c:extLst>
              <c:ext xmlns:c16="http://schemas.microsoft.com/office/drawing/2014/chart" uri="{C3380CC4-5D6E-409C-BE32-E72D297353CC}">
                <c16:uniqueId val="{00000001-B378-A849-9A9F-1039F42A5896}"/>
              </c:ext>
            </c:extLst>
          </c:dPt>
          <c:dPt>
            <c:idx val="4"/>
            <c:invertIfNegative val="0"/>
            <c:bubble3D val="0"/>
            <c:spPr>
              <a:solidFill>
                <a:schemeClr val="bg2">
                  <a:lumMod val="75000"/>
                </a:schemeClr>
              </a:solidFill>
              <a:ln>
                <a:noFill/>
              </a:ln>
              <a:effectLst/>
            </c:spPr>
            <c:extLst>
              <c:ext xmlns:c16="http://schemas.microsoft.com/office/drawing/2014/chart" uri="{C3380CC4-5D6E-409C-BE32-E72D297353CC}">
                <c16:uniqueId val="{00000004-B378-A849-9A9F-1039F42A5896}"/>
              </c:ext>
            </c:extLst>
          </c:dPt>
          <c:dPt>
            <c:idx val="5"/>
            <c:invertIfNegative val="0"/>
            <c:bubble3D val="0"/>
            <c:spPr>
              <a:solidFill>
                <a:schemeClr val="bg2">
                  <a:lumMod val="75000"/>
                </a:schemeClr>
              </a:solidFill>
              <a:ln>
                <a:noFill/>
              </a:ln>
              <a:effectLst/>
            </c:spPr>
            <c:extLst>
              <c:ext xmlns:c16="http://schemas.microsoft.com/office/drawing/2014/chart" uri="{C3380CC4-5D6E-409C-BE32-E72D297353CC}">
                <c16:uniqueId val="{00000000-43D8-F44D-9940-4A9E83BA90E2}"/>
              </c:ext>
            </c:extLst>
          </c:dPt>
          <c:dLbls>
            <c:dLbl>
              <c:idx val="1"/>
              <c:tx>
                <c:rich>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fld id="{E1739E5F-362D-724E-AD5A-0C0D577D9047}" type="VALUE">
                      <a:rPr lang="en-US" smtClean="0"/>
                      <a:pPr>
                        <a:defRPr sz="2000" b="1">
                          <a:solidFill>
                            <a:schemeClr val="tx1"/>
                          </a:solidFill>
                          <a:latin typeface="Times New Roman" panose="02020603050405020304" pitchFamily="18" charset="0"/>
                          <a:cs typeface="Times New Roman" panose="02020603050405020304" pitchFamily="18" charset="0"/>
                        </a:defRPr>
                      </a:pPr>
                      <a:t>[VALUE]</a:t>
                    </a:fld>
                    <a:r>
                      <a:rPr lang="en-US"/>
                      <a:t>%</a:t>
                    </a: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5.5817919310143259E-2"/>
                      <c:h val="0.1154001567875074"/>
                    </c:manualLayout>
                  </c15:layout>
                  <c15:dlblFieldTable/>
                  <c15:showDataLabelsRange val="0"/>
                </c:ext>
                <c:ext xmlns:c16="http://schemas.microsoft.com/office/drawing/2014/chart" uri="{C3380CC4-5D6E-409C-BE32-E72D297353CC}">
                  <c16:uniqueId val="{00000002-B378-A849-9A9F-1039F42A5896}"/>
                </c:ext>
              </c:extLst>
            </c:dLbl>
            <c:dLbl>
              <c:idx val="2"/>
              <c:tx>
                <c:rich>
                  <a:bodyPr/>
                  <a:lstStyle/>
                  <a:p>
                    <a:fld id="{9F5DEE40-CA9C-FC45-B7A2-395A4E131F47}" type="VALUE">
                      <a:rPr lang="en-US" smtClean="0"/>
                      <a:pPr/>
                      <a:t>[VALUE]</a:t>
                    </a:fld>
                    <a:r>
                      <a:rPr lang="en-US"/>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378-A849-9A9F-1039F42A5896}"/>
                </c:ext>
              </c:extLst>
            </c:dLbl>
            <c:dLbl>
              <c:idx val="3"/>
              <c:tx>
                <c:rich>
                  <a:bodyPr/>
                  <a:lstStyle/>
                  <a:p>
                    <a:fld id="{0B5A4F22-2075-F24A-857C-EE9336E0AEBE}" type="VALUE">
                      <a:rPr lang="en-US" smtClean="0"/>
                      <a:pPr/>
                      <a:t>[VALUE]</a:t>
                    </a:fld>
                    <a:r>
                      <a:rPr lang="en-US"/>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378-A849-9A9F-1039F42A5896}"/>
                </c:ext>
              </c:extLst>
            </c:dLbl>
            <c:dLbl>
              <c:idx val="4"/>
              <c:tx>
                <c:rich>
                  <a:bodyPr/>
                  <a:lstStyle/>
                  <a:p>
                    <a:fld id="{DB580D7D-3F16-9745-B44D-892A91CDD570}" type="VALUE">
                      <a:rPr lang="en-US" smtClean="0"/>
                      <a:pPr/>
                      <a:t>[VALUE]</a:t>
                    </a:fld>
                    <a:r>
                      <a:rPr lang="en-US" dirty="0"/>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B378-A849-9A9F-1039F42A5896}"/>
                </c:ext>
              </c:extLst>
            </c:dLbl>
            <c:dLbl>
              <c:idx val="5"/>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highlight>
                          <a:srgbClr val="FFFF00"/>
                        </a:highlight>
                        <a:latin typeface="Times New Roman" panose="02020603050405020304" pitchFamily="18" charset="0"/>
                        <a:ea typeface="+mn-ea"/>
                        <a:cs typeface="Times New Roman" panose="02020603050405020304" pitchFamily="18" charset="0"/>
                      </a:defRPr>
                    </a:pPr>
                    <a:fld id="{5F56B253-AE95-104F-BDAD-B0709E1B68C8}" type="VALUE">
                      <a:rPr lang="en-US" smtClean="0">
                        <a:highlight>
                          <a:srgbClr val="FFFF00"/>
                        </a:highlight>
                      </a:rPr>
                      <a:pPr>
                        <a:defRPr sz="2000" b="1">
                          <a:solidFill>
                            <a:schemeClr val="tx1"/>
                          </a:solidFill>
                          <a:highlight>
                            <a:srgbClr val="FFFF00"/>
                          </a:highlight>
                          <a:latin typeface="Times New Roman" panose="02020603050405020304" pitchFamily="18" charset="0"/>
                          <a:cs typeface="Times New Roman" panose="02020603050405020304" pitchFamily="18" charset="0"/>
                        </a:defRPr>
                      </a:pPr>
                      <a:t>[VALUE]</a:t>
                    </a:fld>
                    <a:r>
                      <a:rPr lang="en-US">
                        <a:highlight>
                          <a:srgbClr val="FFFF00"/>
                        </a:highlight>
                      </a:rPr>
                      <a:t>%</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highlight>
                        <a:srgbClr val="FFFF00"/>
                      </a:highlight>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43D8-F44D-9940-4A9E83BA90E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1">
                  <c:v>Lead acid</c:v>
                </c:pt>
                <c:pt idx="2">
                  <c:v>Paper</c:v>
                </c:pt>
                <c:pt idx="3">
                  <c:v>Aluminum cans</c:v>
                </c:pt>
                <c:pt idx="4">
                  <c:v>Glass bottles</c:v>
                </c:pt>
                <c:pt idx="5">
                  <c:v>Li-ion</c:v>
                </c:pt>
              </c:strCache>
            </c:strRef>
          </c:cat>
          <c:val>
            <c:numRef>
              <c:f>Sheet1!$B$3:$B$8</c:f>
              <c:numCache>
                <c:formatCode>General</c:formatCode>
                <c:ptCount val="6"/>
                <c:pt idx="1">
                  <c:v>99</c:v>
                </c:pt>
                <c:pt idx="2">
                  <c:v>66</c:v>
                </c:pt>
                <c:pt idx="3">
                  <c:v>46</c:v>
                </c:pt>
                <c:pt idx="4">
                  <c:v>31</c:v>
                </c:pt>
                <c:pt idx="5">
                  <c:v>5</c:v>
                </c:pt>
              </c:numCache>
            </c:numRef>
          </c:val>
          <c:extLst>
            <c:ext xmlns:c16="http://schemas.microsoft.com/office/drawing/2014/chart" uri="{C3380CC4-5D6E-409C-BE32-E72D297353CC}">
              <c16:uniqueId val="{00000000-B378-A849-9A9F-1039F42A5896}"/>
            </c:ext>
          </c:extLst>
        </c:ser>
        <c:dLbls>
          <c:showLegendKey val="0"/>
          <c:showVal val="0"/>
          <c:showCatName val="0"/>
          <c:showSerName val="0"/>
          <c:showPercent val="0"/>
          <c:showBubbleSize val="0"/>
        </c:dLbls>
        <c:gapWidth val="182"/>
        <c:axId val="494878032"/>
        <c:axId val="494810160"/>
      </c:barChart>
      <c:catAx>
        <c:axId val="494878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94810160"/>
        <c:crosses val="autoZero"/>
        <c:auto val="1"/>
        <c:lblAlgn val="ctr"/>
        <c:lblOffset val="100"/>
        <c:noMultiLvlLbl val="0"/>
      </c:catAx>
      <c:valAx>
        <c:axId val="494810160"/>
        <c:scaling>
          <c:orientation val="minMax"/>
        </c:scaling>
        <c:delete val="1"/>
        <c:axPos val="b"/>
        <c:numFmt formatCode="General" sourceLinked="1"/>
        <c:majorTickMark val="none"/>
        <c:minorTickMark val="none"/>
        <c:tickLblPos val="nextTo"/>
        <c:crossAx val="49487803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Sheet1!$A$21:$A$28</c:f>
              <c:numCache>
                <c:formatCode>General</c:formatCode>
                <c:ptCount val="8"/>
                <c:pt idx="0">
                  <c:v>2015</c:v>
                </c:pt>
                <c:pt idx="1">
                  <c:v>2016</c:v>
                </c:pt>
                <c:pt idx="2">
                  <c:v>2017</c:v>
                </c:pt>
                <c:pt idx="3">
                  <c:v>2018</c:v>
                </c:pt>
                <c:pt idx="4">
                  <c:v>2019</c:v>
                </c:pt>
                <c:pt idx="5">
                  <c:v>2020</c:v>
                </c:pt>
                <c:pt idx="6">
                  <c:v>2021</c:v>
                </c:pt>
                <c:pt idx="7">
                  <c:v>2022</c:v>
                </c:pt>
              </c:numCache>
            </c:numRef>
          </c:cat>
          <c:val>
            <c:numRef>
              <c:f>Sheet1!$B$21:$B$28</c:f>
              <c:numCache>
                <c:formatCode>#,##0</c:formatCode>
                <c:ptCount val="8"/>
                <c:pt idx="0">
                  <c:v>512</c:v>
                </c:pt>
                <c:pt idx="1">
                  <c:v>633</c:v>
                </c:pt>
                <c:pt idx="2">
                  <c:v>1074</c:v>
                </c:pt>
                <c:pt idx="3">
                  <c:v>1666</c:v>
                </c:pt>
                <c:pt idx="4">
                  <c:v>3143</c:v>
                </c:pt>
                <c:pt idx="5">
                  <c:v>5071</c:v>
                </c:pt>
                <c:pt idx="6">
                  <c:v>13147</c:v>
                </c:pt>
                <c:pt idx="7">
                  <c:v>22462</c:v>
                </c:pt>
              </c:numCache>
            </c:numRef>
          </c:val>
          <c:extLst>
            <c:ext xmlns:c16="http://schemas.microsoft.com/office/drawing/2014/chart" uri="{C3380CC4-5D6E-409C-BE32-E72D297353CC}">
              <c16:uniqueId val="{00000000-FAFA-234B-88AC-9D7EAF06AA25}"/>
            </c:ext>
          </c:extLst>
        </c:ser>
        <c:dLbls>
          <c:showLegendKey val="0"/>
          <c:showVal val="0"/>
          <c:showCatName val="0"/>
          <c:showSerName val="0"/>
          <c:showPercent val="0"/>
          <c:showBubbleSize val="0"/>
        </c:dLbls>
        <c:gapWidth val="219"/>
        <c:overlap val="-27"/>
        <c:axId val="1120518223"/>
        <c:axId val="1120242687"/>
      </c:barChart>
      <c:catAx>
        <c:axId val="112051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120242687"/>
        <c:crosses val="autoZero"/>
        <c:auto val="1"/>
        <c:lblAlgn val="ctr"/>
        <c:lblOffset val="100"/>
        <c:noMultiLvlLbl val="0"/>
      </c:catAx>
      <c:valAx>
        <c:axId val="112024268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205182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dirty="0"/>
              <a:t>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21483453754297624"/>
          <c:y val="0.13258745975331154"/>
          <c:w val="0.56110015512417655"/>
          <c:h val="0.625065230707196"/>
        </c:manualLayout>
      </c:layout>
      <c:pieChart>
        <c:varyColors val="1"/>
        <c:ser>
          <c:idx val="0"/>
          <c:order val="0"/>
          <c:tx>
            <c:strRef>
              <c:f>'US &amp; Global'!$V$37</c:f>
              <c:strCache>
                <c:ptCount val="1"/>
                <c:pt idx="0">
                  <c:v>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9F-0541-9492-00C3819AD84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99F-0541-9492-00C3819AD8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99F-0541-9492-00C3819AD846}"/>
              </c:ext>
            </c:extLst>
          </c:dPt>
          <c:cat>
            <c:strRef>
              <c:f>'US &amp; Global'!$U$38:$U$40</c:f>
              <c:strCache>
                <c:ptCount val="3"/>
                <c:pt idx="0">
                  <c:v>Hydrocarbons</c:v>
                </c:pt>
                <c:pt idx="1">
                  <c:v>Wind &amp; solar</c:v>
                </c:pt>
                <c:pt idx="2">
                  <c:v>Hydro, nuclear, &amp; biomass</c:v>
                </c:pt>
              </c:strCache>
            </c:strRef>
          </c:cat>
          <c:val>
            <c:numRef>
              <c:f>'US &amp; Global'!$V$38:$V$40</c:f>
              <c:numCache>
                <c:formatCode>General</c:formatCode>
                <c:ptCount val="3"/>
                <c:pt idx="0">
                  <c:v>83</c:v>
                </c:pt>
                <c:pt idx="1">
                  <c:v>4</c:v>
                </c:pt>
                <c:pt idx="2">
                  <c:v>13</c:v>
                </c:pt>
              </c:numCache>
            </c:numRef>
          </c:val>
          <c:extLst>
            <c:ext xmlns:c16="http://schemas.microsoft.com/office/drawing/2014/chart" uri="{C3380CC4-5D6E-409C-BE32-E72D297353CC}">
              <c16:uniqueId val="{00000006-C99F-0541-9492-00C3819AD84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'US &amp; Global'!$T$37</c:f>
              <c:strCache>
                <c:ptCount val="1"/>
                <c:pt idx="0">
                  <c:v>1985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B5-7846-936D-B60118B5DA52}"/>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31B5-7846-936D-B60118B5DA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B5-7846-936D-B60118B5DA52}"/>
              </c:ext>
            </c:extLst>
          </c:dPt>
          <c:cat>
            <c:strRef>
              <c:f>'US &amp; Global'!$S$38:$S$40</c:f>
              <c:strCache>
                <c:ptCount val="3"/>
                <c:pt idx="0">
                  <c:v>Hydrocarbons</c:v>
                </c:pt>
                <c:pt idx="1">
                  <c:v>Wind &amp; solar</c:v>
                </c:pt>
                <c:pt idx="2">
                  <c:v>Hydro, nuclear, &amp; biomass</c:v>
                </c:pt>
              </c:strCache>
            </c:strRef>
          </c:cat>
          <c:val>
            <c:numRef>
              <c:f>'US &amp; Global'!$T$38:$T$40</c:f>
              <c:numCache>
                <c:formatCode>General</c:formatCode>
                <c:ptCount val="3"/>
                <c:pt idx="0">
                  <c:v>88</c:v>
                </c:pt>
                <c:pt idx="1">
                  <c:v>0</c:v>
                </c:pt>
                <c:pt idx="2">
                  <c:v>12</c:v>
                </c:pt>
              </c:numCache>
            </c:numRef>
          </c:val>
          <c:extLst>
            <c:ext xmlns:c16="http://schemas.microsoft.com/office/drawing/2014/chart" uri="{C3380CC4-5D6E-409C-BE32-E72D297353CC}">
              <c16:uniqueId val="{00000006-31B5-7846-936D-B60118B5DA5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DA21-6B41-BBE2-B87B26EDC6D6}"/>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DA21-6B41-BBE2-B87B26EDC6D6}"/>
              </c:ext>
            </c:extLst>
          </c:dPt>
          <c:cat>
            <c:strRef>
              <c:f>'Stack charts!'!$F$22:$F$23</c:f>
              <c:strCache>
                <c:ptCount val="2"/>
                <c:pt idx="0">
                  <c:v>Oil + Natural Gas + Coal</c:v>
                </c:pt>
                <c:pt idx="1">
                  <c:v>Wind + Solar</c:v>
                </c:pt>
              </c:strCache>
            </c:strRef>
          </c:cat>
          <c:val>
            <c:numRef>
              <c:f>'Stack charts!'!$G$22:$G$23</c:f>
              <c:numCache>
                <c:formatCode>General</c:formatCode>
                <c:ptCount val="2"/>
                <c:pt idx="0">
                  <c:v>10.5</c:v>
                </c:pt>
                <c:pt idx="1">
                  <c:v>3.4</c:v>
                </c:pt>
              </c:numCache>
            </c:numRef>
          </c:val>
          <c:extLst>
            <c:ext xmlns:c16="http://schemas.microsoft.com/office/drawing/2014/chart" uri="{C3380CC4-5D6E-409C-BE32-E72D297353CC}">
              <c16:uniqueId val="{00000000-DA21-6B41-BBE2-B87B26EDC6D6}"/>
            </c:ext>
          </c:extLst>
        </c:ser>
        <c:ser>
          <c:idx val="1"/>
          <c:order val="1"/>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DA21-6B41-BBE2-B87B26EDC6D6}"/>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4-DA21-6B41-BBE2-B87B26EDC6D6}"/>
              </c:ext>
            </c:extLst>
          </c:dPt>
          <c:dLbls>
            <c:dLbl>
              <c:idx val="0"/>
              <c:tx>
                <c:rich>
                  <a:bodyPr/>
                  <a:lstStyle/>
                  <a:p>
                    <a:fld id="{840FBD06-D8B9-5D4F-B9C7-341344806BC8}" type="VALUE">
                      <a:rPr lang="en-US" sz="2400">
                        <a:solidFill>
                          <a:schemeClr val="bg1"/>
                        </a:solidFill>
                      </a:rPr>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DA21-6B41-BBE2-B87B26EDC6D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'Stack charts!'!$F$22:$F$23</c:f>
              <c:strCache>
                <c:ptCount val="2"/>
                <c:pt idx="0">
                  <c:v>Oil + Natural Gas + Coal</c:v>
                </c:pt>
                <c:pt idx="1">
                  <c:v>Wind + Solar</c:v>
                </c:pt>
              </c:strCache>
            </c:strRef>
          </c:cat>
          <c:val>
            <c:numRef>
              <c:f>'Stack charts!'!$H$22:$H$23</c:f>
              <c:numCache>
                <c:formatCode>General</c:formatCode>
                <c:ptCount val="2"/>
                <c:pt idx="0">
                  <c:v>7.7</c:v>
                </c:pt>
                <c:pt idx="1">
                  <c:v>2.1</c:v>
                </c:pt>
              </c:numCache>
            </c:numRef>
          </c:val>
          <c:extLst>
            <c:ext xmlns:c16="http://schemas.microsoft.com/office/drawing/2014/chart" uri="{C3380CC4-5D6E-409C-BE32-E72D297353CC}">
              <c16:uniqueId val="{00000001-DA21-6B41-BBE2-B87B26EDC6D6}"/>
            </c:ext>
          </c:extLst>
        </c:ser>
        <c:ser>
          <c:idx val="2"/>
          <c:order val="2"/>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'Stack charts!'!$F$22:$F$23</c:f>
              <c:strCache>
                <c:ptCount val="2"/>
                <c:pt idx="0">
                  <c:v>Oil + Natural Gas + Coal</c:v>
                </c:pt>
                <c:pt idx="1">
                  <c:v>Wind + Solar</c:v>
                </c:pt>
              </c:strCache>
            </c:strRef>
          </c:cat>
          <c:val>
            <c:numRef>
              <c:f>'Stack charts!'!$I$22:$I$23</c:f>
              <c:numCache>
                <c:formatCode>General</c:formatCode>
                <c:ptCount val="2"/>
                <c:pt idx="0">
                  <c:v>8.6999999999999993</c:v>
                </c:pt>
              </c:numCache>
            </c:numRef>
          </c:val>
          <c:extLst>
            <c:ext xmlns:c16="http://schemas.microsoft.com/office/drawing/2014/chart" uri="{C3380CC4-5D6E-409C-BE32-E72D297353CC}">
              <c16:uniqueId val="{00000002-DA21-6B41-BBE2-B87B26EDC6D6}"/>
            </c:ext>
          </c:extLst>
        </c:ser>
        <c:dLbls>
          <c:showLegendKey val="0"/>
          <c:showVal val="0"/>
          <c:showCatName val="0"/>
          <c:showSerName val="0"/>
          <c:showPercent val="0"/>
          <c:showBubbleSize val="0"/>
        </c:dLbls>
        <c:gapWidth val="150"/>
        <c:overlap val="100"/>
        <c:axId val="938970351"/>
        <c:axId val="939553279"/>
      </c:barChart>
      <c:catAx>
        <c:axId val="9389703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939553279"/>
        <c:crosses val="autoZero"/>
        <c:auto val="1"/>
        <c:lblAlgn val="ctr"/>
        <c:lblOffset val="100"/>
        <c:noMultiLvlLbl val="0"/>
      </c:catAx>
      <c:valAx>
        <c:axId val="93955327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38970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'US &amp; Global'!$T$15</c:f>
              <c:strCache>
                <c:ptCount val="1"/>
                <c:pt idx="0">
                  <c:v>1985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44-B445-ACD3-1BFDEC0DD52D}"/>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744-B445-ACD3-1BFDEC0DD5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44-B445-ACD3-1BFDEC0DD52D}"/>
              </c:ext>
            </c:extLst>
          </c:dPt>
          <c:cat>
            <c:strRef>
              <c:f>'US &amp; Global'!$S$16:$S$18</c:f>
              <c:strCache>
                <c:ptCount val="3"/>
                <c:pt idx="0">
                  <c:v>Hydrocarbons</c:v>
                </c:pt>
                <c:pt idx="1">
                  <c:v>Wind &amp; solar</c:v>
                </c:pt>
                <c:pt idx="2">
                  <c:v>Hydro, nuclear, &amp; biomass</c:v>
                </c:pt>
              </c:strCache>
            </c:strRef>
          </c:cat>
          <c:val>
            <c:numRef>
              <c:f>'US &amp; Global'!$T$16:$T$18</c:f>
              <c:numCache>
                <c:formatCode>General</c:formatCode>
                <c:ptCount val="3"/>
                <c:pt idx="0">
                  <c:v>90</c:v>
                </c:pt>
                <c:pt idx="1">
                  <c:v>0</c:v>
                </c:pt>
                <c:pt idx="2">
                  <c:v>10</c:v>
                </c:pt>
              </c:numCache>
            </c:numRef>
          </c:val>
          <c:extLst>
            <c:ext xmlns:c16="http://schemas.microsoft.com/office/drawing/2014/chart" uri="{C3380CC4-5D6E-409C-BE32-E72D297353CC}">
              <c16:uniqueId val="{00000006-5744-B445-ACD3-1BFDEC0DD52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1833207312479083"/>
          <c:y val="0.7846044204710918"/>
          <c:w val="0.60636833766906151"/>
          <c:h val="0.2136807548532592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dirty="0"/>
              <a:t>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23287755641341953"/>
          <c:y val="0.12997098993617293"/>
          <c:w val="0.55249662312614711"/>
          <c:h val="0.63488420436808612"/>
        </c:manualLayout>
      </c:layout>
      <c:pieChart>
        <c:varyColors val="1"/>
        <c:ser>
          <c:idx val="0"/>
          <c:order val="0"/>
          <c:tx>
            <c:strRef>
              <c:f>'US &amp; Global'!$W$15</c:f>
              <c:strCache>
                <c:ptCount val="1"/>
                <c:pt idx="0">
                  <c:v>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2AD-D047-B7D5-B93D2F978D9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2AD-D047-B7D5-B93D2F978D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2AD-D047-B7D5-B93D2F978D9D}"/>
              </c:ext>
            </c:extLst>
          </c:dPt>
          <c:cat>
            <c:strRef>
              <c:f>'US &amp; Global'!$V$16:$V$18</c:f>
              <c:strCache>
                <c:ptCount val="3"/>
                <c:pt idx="0">
                  <c:v>Hydrocarbons</c:v>
                </c:pt>
                <c:pt idx="1">
                  <c:v>Wind &amp; solar</c:v>
                </c:pt>
                <c:pt idx="2">
                  <c:v>Hydro, nuclear, &amp; biomass</c:v>
                </c:pt>
              </c:strCache>
            </c:strRef>
          </c:cat>
          <c:val>
            <c:numRef>
              <c:f>'US &amp; Global'!$W$16:$W$18</c:f>
              <c:numCache>
                <c:formatCode>General</c:formatCode>
                <c:ptCount val="3"/>
                <c:pt idx="0">
                  <c:v>82</c:v>
                </c:pt>
                <c:pt idx="1">
                  <c:v>5</c:v>
                </c:pt>
                <c:pt idx="2">
                  <c:v>13</c:v>
                </c:pt>
              </c:numCache>
            </c:numRef>
          </c:val>
          <c:extLst>
            <c:ext xmlns:c16="http://schemas.microsoft.com/office/drawing/2014/chart" uri="{C3380CC4-5D6E-409C-BE32-E72D297353CC}">
              <c16:uniqueId val="{00000006-92AD-D047-B7D5-B93D2F978D9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3179196265399379"/>
          <c:y val="0.78536572865896093"/>
          <c:w val="0.64951938718115509"/>
          <c:h val="0.214634271341039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2"/>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3-8CDD-DE42-BE81-E02EE1ED96A4}"/>
              </c:ext>
            </c:extLst>
          </c:dPt>
          <c:cat>
            <c:strRef>
              <c:f>'Stack charts! (2)'!$F$22:$F$23</c:f>
              <c:strCache>
                <c:ptCount val="2"/>
                <c:pt idx="0">
                  <c:v>Hydrocarbons</c:v>
                </c:pt>
                <c:pt idx="1">
                  <c:v>Wind + Solar</c:v>
                </c:pt>
              </c:strCache>
            </c:strRef>
          </c:cat>
          <c:val>
            <c:numRef>
              <c:f>'Stack charts! (2)'!$G$22:$G$23</c:f>
              <c:numCache>
                <c:formatCode>General</c:formatCode>
                <c:ptCount val="2"/>
                <c:pt idx="0">
                  <c:v>2.8</c:v>
                </c:pt>
                <c:pt idx="1">
                  <c:v>0.4</c:v>
                </c:pt>
              </c:numCache>
            </c:numRef>
          </c:val>
          <c:extLst>
            <c:ext xmlns:c16="http://schemas.microsoft.com/office/drawing/2014/chart" uri="{C3380CC4-5D6E-409C-BE32-E72D297353CC}">
              <c16:uniqueId val="{00000000-8CDD-DE42-BE81-E02EE1ED96A4}"/>
            </c:ext>
          </c:extLst>
        </c:ser>
        <c:ser>
          <c:idx val="1"/>
          <c:order val="1"/>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8CDD-DE42-BE81-E02EE1ED96A4}"/>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4-8CDD-DE42-BE81-E02EE1ED96A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DD-DE42-BE81-E02EE1ED96A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'Stack charts! (2)'!$F$22:$F$23</c:f>
              <c:strCache>
                <c:ptCount val="2"/>
                <c:pt idx="0">
                  <c:v>Hydrocarbons</c:v>
                </c:pt>
                <c:pt idx="1">
                  <c:v>Wind + Solar</c:v>
                </c:pt>
              </c:strCache>
            </c:strRef>
          </c:cat>
          <c:val>
            <c:numRef>
              <c:f>'Stack charts! (2)'!$H$22:$H$23</c:f>
              <c:numCache>
                <c:formatCode>General</c:formatCode>
                <c:ptCount val="2"/>
                <c:pt idx="0">
                  <c:v>-0.2</c:v>
                </c:pt>
                <c:pt idx="1">
                  <c:v>0.3</c:v>
                </c:pt>
              </c:numCache>
            </c:numRef>
          </c:val>
          <c:extLst>
            <c:ext xmlns:c16="http://schemas.microsoft.com/office/drawing/2014/chart" uri="{C3380CC4-5D6E-409C-BE32-E72D297353CC}">
              <c16:uniqueId val="{00000001-8CDD-DE42-BE81-E02EE1ED96A4}"/>
            </c:ext>
          </c:extLst>
        </c:ser>
        <c:ser>
          <c:idx val="2"/>
          <c:order val="2"/>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'Stack charts! (2)'!$F$22:$F$23</c:f>
              <c:strCache>
                <c:ptCount val="2"/>
                <c:pt idx="0">
                  <c:v>Hydrocarbons</c:v>
                </c:pt>
                <c:pt idx="1">
                  <c:v>Wind + Solar</c:v>
                </c:pt>
              </c:strCache>
            </c:strRef>
          </c:cat>
          <c:val>
            <c:numRef>
              <c:f>'Stack charts! (2)'!$I$22:$I$23</c:f>
              <c:numCache>
                <c:formatCode>General</c:formatCode>
                <c:ptCount val="2"/>
                <c:pt idx="0">
                  <c:v>1.4</c:v>
                </c:pt>
              </c:numCache>
            </c:numRef>
          </c:val>
          <c:extLst>
            <c:ext xmlns:c16="http://schemas.microsoft.com/office/drawing/2014/chart" uri="{C3380CC4-5D6E-409C-BE32-E72D297353CC}">
              <c16:uniqueId val="{00000002-8CDD-DE42-BE81-E02EE1ED96A4}"/>
            </c:ext>
          </c:extLst>
        </c:ser>
        <c:dLbls>
          <c:showLegendKey val="0"/>
          <c:showVal val="0"/>
          <c:showCatName val="0"/>
          <c:showSerName val="0"/>
          <c:showPercent val="0"/>
          <c:showBubbleSize val="0"/>
        </c:dLbls>
        <c:gapWidth val="150"/>
        <c:overlap val="100"/>
        <c:axId val="938970351"/>
        <c:axId val="939553279"/>
      </c:barChart>
      <c:catAx>
        <c:axId val="938970351"/>
        <c:scaling>
          <c:orientation val="minMax"/>
        </c:scaling>
        <c:delete val="1"/>
        <c:axPos val="l"/>
        <c:numFmt formatCode="General" sourceLinked="1"/>
        <c:majorTickMark val="none"/>
        <c:minorTickMark val="none"/>
        <c:tickLblPos val="nextTo"/>
        <c:crossAx val="939553279"/>
        <c:crosses val="autoZero"/>
        <c:auto val="1"/>
        <c:lblAlgn val="ctr"/>
        <c:lblOffset val="100"/>
        <c:noMultiLvlLbl val="0"/>
      </c:catAx>
      <c:valAx>
        <c:axId val="93955327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38970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899E-594C-8665-146B2007DC69}"/>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899E-594C-8665-146B2007DC69}"/>
              </c:ext>
            </c:extLst>
          </c:dPt>
          <c:cat>
            <c:numRef>
              <c:f>'Stack chart, 2022 chng in EJ'!$F$22:$F$23</c:f>
              <c:numCache>
                <c:formatCode>General</c:formatCode>
                <c:ptCount val="2"/>
              </c:numCache>
            </c:numRef>
          </c:cat>
          <c:val>
            <c:numRef>
              <c:f>'Stack chart, 2022 chng in EJ'!$G$22:$G$23</c:f>
              <c:numCache>
                <c:formatCode>General</c:formatCode>
                <c:ptCount val="2"/>
                <c:pt idx="0">
                  <c:v>0.7</c:v>
                </c:pt>
                <c:pt idx="1">
                  <c:v>0.5</c:v>
                </c:pt>
              </c:numCache>
            </c:numRef>
          </c:val>
          <c:extLst>
            <c:ext xmlns:c16="http://schemas.microsoft.com/office/drawing/2014/chart" uri="{C3380CC4-5D6E-409C-BE32-E72D297353CC}">
              <c16:uniqueId val="{00000000-899E-594C-8665-146B2007DC69}"/>
            </c:ext>
          </c:extLst>
        </c:ser>
        <c:ser>
          <c:idx val="1"/>
          <c:order val="1"/>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899E-594C-8665-146B2007DC6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4-899E-594C-8665-146B2007DC69}"/>
              </c:ext>
            </c:extLst>
          </c:dPt>
          <c:cat>
            <c:numRef>
              <c:f>'Stack chart, 2022 chng in EJ'!$F$22:$F$23</c:f>
              <c:numCache>
                <c:formatCode>General</c:formatCode>
                <c:ptCount val="2"/>
              </c:numCache>
            </c:numRef>
          </c:cat>
          <c:val>
            <c:numRef>
              <c:f>'Stack chart, 2022 chng in EJ'!$H$22:$H$23</c:f>
              <c:numCache>
                <c:formatCode>General</c:formatCode>
                <c:ptCount val="2"/>
                <c:pt idx="0">
                  <c:v>1.5</c:v>
                </c:pt>
                <c:pt idx="1">
                  <c:v>0.4</c:v>
                </c:pt>
              </c:numCache>
            </c:numRef>
          </c:val>
          <c:extLst>
            <c:ext xmlns:c16="http://schemas.microsoft.com/office/drawing/2014/chart" uri="{C3380CC4-5D6E-409C-BE32-E72D297353CC}">
              <c16:uniqueId val="{00000001-899E-594C-8665-146B2007DC69}"/>
            </c:ext>
          </c:extLst>
        </c:ser>
        <c:ser>
          <c:idx val="2"/>
          <c:order val="2"/>
          <c:spPr>
            <a:solidFill>
              <a:schemeClr val="tx1">
                <a:lumMod val="65000"/>
                <a:lumOff val="35000"/>
              </a:schemeClr>
            </a:solidFill>
            <a:ln>
              <a:noFill/>
            </a:ln>
            <a:effectLst/>
          </c:spPr>
          <c:invertIfNegative val="0"/>
          <c:cat>
            <c:numRef>
              <c:f>'Stack chart, 2022 chng in EJ'!$F$22:$F$23</c:f>
              <c:numCache>
                <c:formatCode>General</c:formatCode>
                <c:ptCount val="2"/>
              </c:numCache>
            </c:numRef>
          </c:cat>
          <c:val>
            <c:numRef>
              <c:f>'Stack chart, 2022 chng in EJ'!$I$22:$I$23</c:f>
              <c:numCache>
                <c:formatCode>General</c:formatCode>
                <c:ptCount val="2"/>
                <c:pt idx="0">
                  <c:v>-0.8</c:v>
                </c:pt>
              </c:numCache>
            </c:numRef>
          </c:val>
          <c:extLst>
            <c:ext xmlns:c16="http://schemas.microsoft.com/office/drawing/2014/chart" uri="{C3380CC4-5D6E-409C-BE32-E72D297353CC}">
              <c16:uniqueId val="{00000002-899E-594C-8665-146B2007DC69}"/>
            </c:ext>
          </c:extLst>
        </c:ser>
        <c:dLbls>
          <c:showLegendKey val="0"/>
          <c:showVal val="0"/>
          <c:showCatName val="0"/>
          <c:showSerName val="0"/>
          <c:showPercent val="0"/>
          <c:showBubbleSize val="0"/>
        </c:dLbls>
        <c:gapWidth val="150"/>
        <c:overlap val="100"/>
        <c:axId val="938970351"/>
        <c:axId val="939553279"/>
      </c:barChart>
      <c:catAx>
        <c:axId val="9389703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9553279"/>
        <c:crosses val="autoZero"/>
        <c:auto val="1"/>
        <c:lblAlgn val="ctr"/>
        <c:lblOffset val="100"/>
        <c:noMultiLvlLbl val="0"/>
      </c:catAx>
      <c:valAx>
        <c:axId val="9395532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938970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0.08418</cdr:x>
      <cdr:y>0.32351</cdr:y>
    </cdr:from>
    <cdr:to>
      <cdr:x>0.28578</cdr:x>
      <cdr:y>0.43031</cdr:y>
    </cdr:to>
    <cdr:sp macro="" textlink="">
      <cdr:nvSpPr>
        <cdr:cNvPr id="2" name="TextBox 1">
          <a:extLst xmlns:a="http://schemas.openxmlformats.org/drawingml/2006/main">
            <a:ext uri="{FF2B5EF4-FFF2-40B4-BE49-F238E27FC236}">
              <a16:creationId xmlns:a16="http://schemas.microsoft.com/office/drawing/2014/main" id="{AC3861A7-F2FC-3045-8D16-E428D565C4A1}"/>
            </a:ext>
          </a:extLst>
        </cdr:cNvPr>
        <cdr:cNvSpPr txBox="1"/>
      </cdr:nvSpPr>
      <cdr:spPr>
        <a:xfrm xmlns:a="http://schemas.openxmlformats.org/drawingml/2006/main">
          <a:off x="463296" y="1598211"/>
          <a:ext cx="1109472" cy="5275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0.14923</cdr:x>
      <cdr:y>0.28277</cdr:y>
    </cdr:from>
    <cdr:to>
      <cdr:x>0.332</cdr:x>
      <cdr:y>0.31979</cdr:y>
    </cdr:to>
    <cdr:sp macro="" textlink="">
      <cdr:nvSpPr>
        <cdr:cNvPr id="3" name="Right Arrow 2">
          <a:extLst xmlns:a="http://schemas.openxmlformats.org/drawingml/2006/main">
            <a:ext uri="{FF2B5EF4-FFF2-40B4-BE49-F238E27FC236}">
              <a16:creationId xmlns:a16="http://schemas.microsoft.com/office/drawing/2014/main" id="{ACE54460-78F0-2349-8462-7126395C7F37}"/>
            </a:ext>
          </a:extLst>
        </cdr:cNvPr>
        <cdr:cNvSpPr/>
      </cdr:nvSpPr>
      <cdr:spPr>
        <a:xfrm xmlns:a="http://schemas.openxmlformats.org/drawingml/2006/main">
          <a:off x="821266" y="1396919"/>
          <a:ext cx="1005840" cy="182880"/>
        </a:xfrm>
        <a:prstGeom xmlns:a="http://schemas.openxmlformats.org/drawingml/2006/main" prst="righ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0.43168</cdr:x>
      <cdr:y>0.66677</cdr:y>
    </cdr:from>
    <cdr:to>
      <cdr:x>0.5</cdr:x>
      <cdr:y>0.78142</cdr:y>
    </cdr:to>
    <cdr:sp macro="" textlink="">
      <cdr:nvSpPr>
        <cdr:cNvPr id="2" name="TextBox 5">
          <a:extLst xmlns:a="http://schemas.openxmlformats.org/drawingml/2006/main">
            <a:ext uri="{FF2B5EF4-FFF2-40B4-BE49-F238E27FC236}">
              <a16:creationId xmlns:a16="http://schemas.microsoft.com/office/drawing/2014/main" id="{029789A4-C387-881C-F46D-A48F688BCC4A}"/>
            </a:ext>
          </a:extLst>
        </cdr:cNvPr>
        <cdr:cNvSpPr txBox="1"/>
      </cdr:nvSpPr>
      <cdr:spPr>
        <a:xfrm xmlns:a="http://schemas.openxmlformats.org/drawingml/2006/main">
          <a:off x="4569579" y="2684849"/>
          <a:ext cx="723211" cy="46165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a:solidFill>
                <a:schemeClr val="bg1"/>
              </a:solidFill>
              <a:latin typeface="Times New Roman" panose="02020603050405020304" pitchFamily="18" charset="0"/>
              <a:cs typeface="Times New Roman" panose="02020603050405020304" pitchFamily="18" charset="0"/>
            </a:rPr>
            <a:t>10.5</a:t>
          </a:r>
        </a:p>
      </cdr:txBody>
    </cdr:sp>
  </cdr:relSizeAnchor>
</c:userShapes>
</file>

<file path=ppt/drawings/drawing3.xml><?xml version="1.0" encoding="utf-8"?>
<c:userShapes xmlns:c="http://schemas.openxmlformats.org/drawingml/2006/chart">
  <cdr:relSizeAnchor xmlns:cdr="http://schemas.openxmlformats.org/drawingml/2006/chartDrawing">
    <cdr:from>
      <cdr:x>0.73008</cdr:x>
      <cdr:y>0.14156</cdr:y>
    </cdr:from>
    <cdr:to>
      <cdr:x>0.90148</cdr:x>
      <cdr:y>0.25382</cdr:y>
    </cdr:to>
    <cdr:sp macro="" textlink="">
      <cdr:nvSpPr>
        <cdr:cNvPr id="2" name="TextBox 2">
          <a:extLst xmlns:a="http://schemas.openxmlformats.org/drawingml/2006/main">
            <a:ext uri="{FF2B5EF4-FFF2-40B4-BE49-F238E27FC236}">
              <a16:creationId xmlns:a16="http://schemas.microsoft.com/office/drawing/2014/main" id="{EC5E78FE-9088-B84F-B00B-CA976BC36901}"/>
            </a:ext>
          </a:extLst>
        </cdr:cNvPr>
        <cdr:cNvSpPr txBox="1"/>
      </cdr:nvSpPr>
      <cdr:spPr>
        <a:xfrm xmlns:a="http://schemas.openxmlformats.org/drawingml/2006/main">
          <a:off x="4064019" y="698563"/>
          <a:ext cx="954107" cy="55399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3000" b="1" dirty="0">
              <a:latin typeface="Times New Roman" panose="02020603050405020304" pitchFamily="18" charset="0"/>
              <a:cs typeface="Times New Roman" panose="02020603050405020304" pitchFamily="18" charset="0"/>
            </a:rPr>
            <a:t>90%</a:t>
          </a:r>
        </a:p>
      </cdr:txBody>
    </cdr:sp>
  </cdr:relSizeAnchor>
</c:userShapes>
</file>

<file path=ppt/drawings/drawing4.xml><?xml version="1.0" encoding="utf-8"?>
<c:userShapes xmlns:c="http://schemas.openxmlformats.org/drawingml/2006/chart">
  <cdr:relSizeAnchor xmlns:cdr="http://schemas.openxmlformats.org/drawingml/2006/chartDrawing">
    <cdr:from>
      <cdr:x>0.76471</cdr:x>
      <cdr:y>0.16859</cdr:y>
    </cdr:from>
    <cdr:to>
      <cdr:x>0.9269</cdr:x>
      <cdr:y>0.2766</cdr:y>
    </cdr:to>
    <cdr:sp macro="" textlink="">
      <cdr:nvSpPr>
        <cdr:cNvPr id="2" name="TextBox 2">
          <a:extLst xmlns:a="http://schemas.openxmlformats.org/drawingml/2006/main">
            <a:ext uri="{FF2B5EF4-FFF2-40B4-BE49-F238E27FC236}">
              <a16:creationId xmlns:a16="http://schemas.microsoft.com/office/drawing/2014/main" id="{EC5E78FE-9088-B84F-B00B-CA976BC36901}"/>
            </a:ext>
          </a:extLst>
        </cdr:cNvPr>
        <cdr:cNvSpPr txBox="1"/>
      </cdr:nvSpPr>
      <cdr:spPr>
        <a:xfrm xmlns:a="http://schemas.openxmlformats.org/drawingml/2006/main">
          <a:off x="4256788" y="816680"/>
          <a:ext cx="902811"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b="1" dirty="0">
              <a:latin typeface="Times New Roman" panose="02020603050405020304" pitchFamily="18" charset="0"/>
              <a:cs typeface="Times New Roman" panose="02020603050405020304" pitchFamily="18" charset="0"/>
            </a:rPr>
            <a:t>81%</a:t>
          </a:r>
        </a:p>
      </cdr:txBody>
    </cdr:sp>
  </cdr:relSizeAnchor>
  <cdr:relSizeAnchor xmlns:cdr="http://schemas.openxmlformats.org/drawingml/2006/chartDrawing">
    <cdr:from>
      <cdr:x>0</cdr:x>
      <cdr:y>0.26425</cdr:y>
    </cdr:from>
    <cdr:to>
      <cdr:x>0.12536</cdr:x>
      <cdr:y>0.34685</cdr:y>
    </cdr:to>
    <cdr:sp macro="" textlink="">
      <cdr:nvSpPr>
        <cdr:cNvPr id="3" name="TextBox 2">
          <a:extLst xmlns:a="http://schemas.openxmlformats.org/drawingml/2006/main">
            <a:ext uri="{FF2B5EF4-FFF2-40B4-BE49-F238E27FC236}">
              <a16:creationId xmlns:a16="http://schemas.microsoft.com/office/drawing/2014/main" id="{98FB2999-8D14-9141-B595-52DBE0DD3972}"/>
            </a:ext>
          </a:extLst>
        </cdr:cNvPr>
        <cdr:cNvSpPr txBox="1"/>
      </cdr:nvSpPr>
      <cdr:spPr>
        <a:xfrm xmlns:a="http://schemas.openxmlformats.org/drawingml/2006/main">
          <a:off x="-5974080" y="1280079"/>
          <a:ext cx="697833" cy="4001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dirty="0">
              <a:latin typeface="Times New Roman" panose="02020603050405020304" pitchFamily="18" charset="0"/>
              <a:cs typeface="Times New Roman" panose="02020603050405020304" pitchFamily="18" charset="0"/>
            </a:rPr>
            <a:t>5 EJ</a:t>
          </a:r>
        </a:p>
      </cdr:txBody>
    </cdr:sp>
  </cdr:relSizeAnchor>
  <cdr:relSizeAnchor xmlns:cdr="http://schemas.openxmlformats.org/drawingml/2006/chartDrawing">
    <cdr:from>
      <cdr:x>0.15463</cdr:x>
      <cdr:y>0.29975</cdr:y>
    </cdr:from>
    <cdr:to>
      <cdr:x>0.33533</cdr:x>
      <cdr:y>0.3375</cdr:y>
    </cdr:to>
    <cdr:sp macro="" textlink="">
      <cdr:nvSpPr>
        <cdr:cNvPr id="4" name="Right Arrow 3">
          <a:extLst xmlns:a="http://schemas.openxmlformats.org/drawingml/2006/main">
            <a:ext uri="{FF2B5EF4-FFF2-40B4-BE49-F238E27FC236}">
              <a16:creationId xmlns:a16="http://schemas.microsoft.com/office/drawing/2014/main" id="{F9E98771-F365-8F46-BB72-8E432B19F4B8}"/>
            </a:ext>
          </a:extLst>
        </cdr:cNvPr>
        <cdr:cNvSpPr/>
      </cdr:nvSpPr>
      <cdr:spPr>
        <a:xfrm xmlns:a="http://schemas.openxmlformats.org/drawingml/2006/main">
          <a:off x="860777" y="1452054"/>
          <a:ext cx="1005840" cy="182880"/>
        </a:xfrm>
        <a:prstGeom xmlns:a="http://schemas.openxmlformats.org/drawingml/2006/main" prst="righ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ln>
              <a:solidFill>
                <a:schemeClr val="tx1"/>
              </a:solidFill>
            </a:ln>
            <a:solidFill>
              <a:schemeClr val="tx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0.25949</cdr:x>
      <cdr:y>0.18655</cdr:y>
    </cdr:from>
    <cdr:to>
      <cdr:x>0.33903</cdr:x>
      <cdr:y>0.37105</cdr:y>
    </cdr:to>
    <cdr:sp macro="" textlink="">
      <cdr:nvSpPr>
        <cdr:cNvPr id="2" name="TextBox 5">
          <a:extLst xmlns:a="http://schemas.openxmlformats.org/drawingml/2006/main">
            <a:ext uri="{FF2B5EF4-FFF2-40B4-BE49-F238E27FC236}">
              <a16:creationId xmlns:a16="http://schemas.microsoft.com/office/drawing/2014/main" id="{D8CAC62B-6EC4-6B7F-F426-5A985C1B83F1}"/>
            </a:ext>
          </a:extLst>
        </cdr:cNvPr>
        <cdr:cNvSpPr txBox="1"/>
      </cdr:nvSpPr>
      <cdr:spPr>
        <a:xfrm xmlns:a="http://schemas.openxmlformats.org/drawingml/2006/main">
          <a:off x="2485013" y="653553"/>
          <a:ext cx="761747" cy="6463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3600" b="1" dirty="0">
              <a:latin typeface="Times New Roman" panose="02020603050405020304" pitchFamily="18" charset="0"/>
              <a:cs typeface="Times New Roman" panose="02020603050405020304" pitchFamily="18" charset="0"/>
            </a:rPr>
            <a:t>0.7</a:t>
          </a:r>
        </a:p>
      </cdr:txBody>
    </cdr:sp>
  </cdr:relSizeAnchor>
</c:userShapes>
</file>

<file path=ppt/drawings/drawing6.xml><?xml version="1.0" encoding="utf-8"?>
<c:userShapes xmlns:c="http://schemas.openxmlformats.org/drawingml/2006/chart">
  <cdr:relSizeAnchor xmlns:cdr="http://schemas.openxmlformats.org/drawingml/2006/chartDrawing">
    <cdr:from>
      <cdr:x>0.58467</cdr:x>
      <cdr:y>0.58964</cdr:y>
    </cdr:from>
    <cdr:to>
      <cdr:x>0.65855</cdr:x>
      <cdr:y>0.72722</cdr:y>
    </cdr:to>
    <cdr:sp macro="" textlink="">
      <cdr:nvSpPr>
        <cdr:cNvPr id="2" name="TextBox 13">
          <a:extLst xmlns:a="http://schemas.openxmlformats.org/drawingml/2006/main">
            <a:ext uri="{FF2B5EF4-FFF2-40B4-BE49-F238E27FC236}">
              <a16:creationId xmlns:a16="http://schemas.microsoft.com/office/drawing/2014/main" id="{F882416B-690B-AE21-C734-48AE44B99323}"/>
            </a:ext>
          </a:extLst>
        </cdr:cNvPr>
        <cdr:cNvSpPr txBox="1"/>
      </cdr:nvSpPr>
      <cdr:spPr>
        <a:xfrm xmlns:a="http://schemas.openxmlformats.org/drawingml/2006/main">
          <a:off x="4505747" y="1978499"/>
          <a:ext cx="569387"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solidFill>
                <a:schemeClr val="bg1"/>
              </a:solidFill>
              <a:latin typeface="Times New Roman" panose="02020603050405020304" pitchFamily="18" charset="0"/>
              <a:cs typeface="Times New Roman" panose="02020603050405020304" pitchFamily="18" charset="0"/>
            </a:rPr>
            <a:t>1.5</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7T13:52:41.43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18 279,'50'5,"0"0,38 2,-24 4,-14-6,8-5,-11 0,-3 0,-3 0,-8 5,7-4,0 9,4-9,2 4,-3-5,2 0,1 0,-4 0,-7-5,-5 4,-10-3,10 4,-8 0,9 0,-6 0,-4 0,11 0,-11 0,9 0,0 0,-5 0,9-5,-9 4,3-3,4-1,0-1,4-2,-5 0,3 5,-11 1,8-2,-6 2,1-7,5 3,-9-4,8 5,-7 1,11 4,-11-3,8-8,-5-3,11 1,-8 4,7 9,-11 0,-2 0,11 0,-11 0,11 0,-5 0,-3 0,9 0,-7 0,8 0,3 0,-2 0,8 0,-10 0,1 0,-6 0,1 0,-6 0,5 4,-7-2,2 7,5-3,-8-1,8-1,-1 1,-6-4,6 3,1 1,-4-4,5 3,8-4,-13 0,13 0,-15 0,0 0,3 0,0 0,5 0,3 0,-3 0,10 0,4 0,10 0,20-10,3-10,-29 6,-1-4,-4-7,-1-3,38-28,-35 17,-17 8,-17 36,19 7,2 5,1-2,-11-1,-9-7,14 12,-10-6,8 6,-7-7,-3-2,15 3,-12-3,10 0,-7-4,1-2,7 1,-9 1,6-1,-3 3,-8 13,-1 4,-11 17,-5-4,0 2,0-3,0-6,5 1,1-3,0-3,-2 0,0 4,-3-9,4 11,-5-9,0 4,0 1,0-2,0 4,0-4,2 2,3-1,2 1,4-1,-4 3,0-11,-47-3,10-10,-37-6,27 0,-5 5,7 1,-3 0,-3 5,5-6,-7 7,0-8,3 1,-6-5,10 0,-7 0,4 0,3 0,0 4,6-3,1 4,4-5,-1 0,1 0,-3 1,-3 2,7-1,1 1,-4-3,2 0,-4 0,2 0,-3 0,-1 1,-9 3,1 3,0 3,2 1,2 0,5-1,-8 1,5-2,-8 3,8-2,-5 2,4-1,1-1,2 0,0-5,-4 0,-3-5,-2 0,-4 0,3 0,-2 0,-4 0,2 0,-10 0,9 0,-9 0,11 0,-12 0,13 0,-5 0,8 0,-4 0,5 1,1 2,4-1,8 6,-1-5,1 4,4-4,0 3,-1-5,-10 4,-4-5,-4 0,3 0,5 4,1-3,5 4,6-5,-6 0,1 0,-7 0,4 0,-1 0,7 0,0 0,0 0,3 0,-7 0,1 0,-16 0,11 0,-20 0,21 0,-2 0,10 0,1 0,-4 0,0 0,-2 0,6 0,-3 0,0 0,1 0,-3 0,4 0,0 0,-8 0,7 0,-8 0,7 0,1 0,2 0,1 0,-11 0,8 0,-8 0,12 0,-3 0,17 37,2-22,10 28,-3-20,-1-7,0 19,0-13,0 5,0 1,23-14,9 4,15-14,2-4,-8 0,4 0,-7 0,9 0,-9 0,8 0,6 0,-6 0,4 0,-4 0,-3 0,5 0,-8 0,3 0,-2 0,-2 0,0 0,-5 0,-2 0,-5 0,0 0,-2 0,3 0,5 0,-2 0,1 2,3 1,-1-1,4 1,-5 1,1-2,-3 7,2-7,-1 7,1-8,1 4,-3 0,8-4,2 3,3 1,4 1,-4 3,5-1,0 0,0 0,-1 2,-1-4,-8-1,-1-5,-12 0,6 1,-11 3,10-2,-3 1,3-3,2 0,3 0,-3 0,6 0,-2 5,4-4,-2 4,-1-5,-4 0,-6 0,1 0,-6 0,11 5,-12-4,8 3,-1-4,-8 0,10 4,-3-3,-6 4,14-5,-17 0,9 4,0-3,1 8,0-8,-3 4,4-5,-8 0,7 0,1 0,-9 0,16 0,-16 0,6 0,7 0,-10 0,16 0,-18 0,3 0,5 0,-8 0,19 0,-15 0,11-1,-5-3,-6-2,5 1,-9 1,13 4,-14 0,8 0,-6 0,3 0,11 0,-15 0,10 0,-7 0,-3 0,16 0,-18-5,9 4,2-3,-9 4,9 0,-2 0,-11 0,16 0,-7 0,2 0,1 0,-9 0,4 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60981-3C1D-46D6-8672-800D8CD2E2CD}" type="datetimeFigureOut">
              <a:rPr lang="en-US" smtClean="0"/>
              <a:t>5/1/23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97BC94-DDE0-4B15-93E5-137EAF37DDEF}" type="slidenum">
              <a:rPr lang="en-US" smtClean="0"/>
              <a:t>‹#›</a:t>
            </a:fld>
            <a:endParaRPr lang="en-US"/>
          </a:p>
        </p:txBody>
      </p:sp>
    </p:spTree>
    <p:extLst>
      <p:ext uri="{BB962C8B-B14F-4D97-AF65-F5344CB8AC3E}">
        <p14:creationId xmlns:p14="http://schemas.microsoft.com/office/powerpoint/2010/main" val="384695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1</a:t>
            </a:fld>
            <a:endParaRPr lang="en-US"/>
          </a:p>
        </p:txBody>
      </p:sp>
    </p:spTree>
    <p:extLst>
      <p:ext uri="{BB962C8B-B14F-4D97-AF65-F5344CB8AC3E}">
        <p14:creationId xmlns:p14="http://schemas.microsoft.com/office/powerpoint/2010/main" val="3056339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increase in oil use was greater than the output of ALL global solar.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795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hydrocarbon sector is irreplaceable</a:t>
            </a:r>
            <a:r>
              <a:rPr lang="en-US"/>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53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35 years, hydrocarbons share of US primary energy declined by 8%.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32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hydrocarbon sector is irreplaceable.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08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hydrocarbon sector is irreplaceable</a:t>
            </a:r>
            <a:r>
              <a:rPr lang="en-US"/>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943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WORD ABOUT NUCLEAR IN BIDEN’S STATE OF THE UNION.</a:t>
            </a:r>
          </a:p>
          <a:p>
            <a:r>
              <a:rPr lang="en-US" dirty="0"/>
              <a:t>US </a:t>
            </a:r>
            <a:r>
              <a:rPr lang="en-US" dirty="0" err="1"/>
              <a:t>coal+gas</a:t>
            </a:r>
            <a:r>
              <a:rPr lang="en-US" dirty="0"/>
              <a:t> = 16x US solar</a:t>
            </a:r>
          </a:p>
          <a:p>
            <a:r>
              <a:rPr lang="en-US" dirty="0"/>
              <a:t>= 7x US wind</a:t>
            </a:r>
          </a:p>
          <a:p>
            <a:r>
              <a:rPr lang="en-US" dirty="0"/>
              <a:t>= 1.5x global wind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00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D931B2-8E10-384E-8E82-9AC238A23794}"/>
              </a:ext>
            </a:extLst>
          </p:cNvPr>
          <p:cNvSpPr>
            <a:spLocks noGrp="1"/>
          </p:cNvSpPr>
          <p:nvPr>
            <p:ph type="body" idx="1"/>
          </p:nvPr>
        </p:nvSpPr>
        <p:spPr/>
        <p:txBody>
          <a:bodyPr/>
          <a:lstStyle/>
          <a:p>
            <a:r>
              <a:rPr lang="en-US" dirty="0"/>
              <a:t>Gage County, Nebraska. </a:t>
            </a:r>
          </a:p>
          <a:p>
            <a:r>
              <a:rPr lang="en-US" dirty="0"/>
              <a:t>Wheeler County, Nebraska</a:t>
            </a:r>
          </a:p>
          <a:p>
            <a:r>
              <a:rPr lang="en-US" dirty="0"/>
              <a:t>Madison County</a:t>
            </a:r>
            <a:r>
              <a:rPr lang="en-US"/>
              <a:t>, IA </a:t>
            </a:r>
            <a:endParaRPr lang="en-US" dirty="0"/>
          </a:p>
        </p:txBody>
      </p:sp>
    </p:spTree>
    <p:extLst>
      <p:ext uri="{BB962C8B-B14F-4D97-AF65-F5344CB8AC3E}">
        <p14:creationId xmlns:p14="http://schemas.microsoft.com/office/powerpoint/2010/main" val="147527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D931B2-8E10-384E-8E82-9AC238A23794}"/>
              </a:ext>
            </a:extLst>
          </p:cNvPr>
          <p:cNvSpPr>
            <a:spLocks noGrp="1"/>
          </p:cNvSpPr>
          <p:nvPr>
            <p:ph type="body" idx="1"/>
          </p:nvPr>
        </p:nvSpPr>
        <p:spPr/>
        <p:txBody>
          <a:bodyPr/>
          <a:lstStyle/>
          <a:p>
            <a:r>
              <a:rPr lang="en-US" dirty="0"/>
              <a:t>More than 40 of these in 2022 have happened in Ohio. </a:t>
            </a:r>
          </a:p>
        </p:txBody>
      </p:sp>
    </p:spTree>
    <p:extLst>
      <p:ext uri="{BB962C8B-B14F-4D97-AF65-F5344CB8AC3E}">
        <p14:creationId xmlns:p14="http://schemas.microsoft.com/office/powerpoint/2010/main" val="2464897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101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47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Princeton study put figure at 600,000 </a:t>
            </a:r>
            <a:r>
              <a:rPr lang="en-US" dirty="0" err="1"/>
              <a:t>sq</a:t>
            </a:r>
            <a:r>
              <a:rPr lang="en-US" dirty="0"/>
              <a:t> kms. See: https://</a:t>
            </a:r>
            <a:r>
              <a:rPr lang="en-US" dirty="0" err="1"/>
              <a:t>netzeroamerica.princeton.edu</a:t>
            </a:r>
            <a:r>
              <a:rPr lang="en-US" dirty="0"/>
              <a:t>/</a:t>
            </a:r>
            <a:r>
              <a:rPr lang="en-US" dirty="0" err="1"/>
              <a:t>img</a:t>
            </a:r>
            <a:r>
              <a:rPr lang="en-US" dirty="0"/>
              <a:t>/Princeton_NZA_Interim_Report_15_Dec_2020_FINAL.pdf, 106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52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hydrocarbon sector is irreplaceable</a:t>
            </a:r>
            <a:r>
              <a:rPr lang="en-US"/>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2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31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621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856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44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805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99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823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994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91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410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94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60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088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DOE report: China controls 92% of Nd magnet production.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314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938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latin typeface="Times New Roman" panose="02020603050405020304" pitchFamily="18" charset="0"/>
                <a:cs typeface="Times New Roman" panose="02020603050405020304" pitchFamily="18" charset="0"/>
              </a:rPr>
              <a:t>Overreliance on imports, renewables, and nat gas.</a:t>
            </a:r>
          </a:p>
          <a:p>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756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latin typeface="Times New Roman" panose="02020603050405020304" pitchFamily="18" charset="0"/>
                <a:cs typeface="Times New Roman" panose="02020603050405020304" pitchFamily="18" charset="0"/>
              </a:rPr>
              <a:t>Overreliance on imports, renewables, and nat gas.</a:t>
            </a:r>
          </a:p>
          <a:p>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146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342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report: China controls 92% of Nd magnet production.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826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166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be clear about what is at stake here. </a:t>
            </a:r>
          </a:p>
          <a:p>
            <a:endParaRPr lang="en-US" dirty="0"/>
          </a:p>
          <a:p>
            <a:r>
              <a:rPr lang="en-US" dirty="0"/>
              <a:t>You have to push energy realism. Energy fantasies drove Europe into the ditch.</a:t>
            </a:r>
          </a:p>
          <a:p>
            <a:endParaRPr lang="en-US" dirty="0"/>
          </a:p>
          <a:p>
            <a:r>
              <a:rPr lang="en-US" dirty="0"/>
              <a:t>The US must avoid that fate.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751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97BC94-DDE0-4B15-93E5-137EAF37DDEF}" type="slidenum">
              <a:rPr lang="en-US" smtClean="0"/>
              <a:t>42</a:t>
            </a:fld>
            <a:endParaRPr lang="en-US"/>
          </a:p>
        </p:txBody>
      </p:sp>
    </p:spTree>
    <p:extLst>
      <p:ext uri="{BB962C8B-B14F-4D97-AF65-F5344CB8AC3E}">
        <p14:creationId xmlns:p14="http://schemas.microsoft.com/office/powerpoint/2010/main" val="580136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97BC94-DDE0-4B15-93E5-137EAF37DDEF}" type="slidenum">
              <a:rPr lang="en-US" smtClean="0"/>
              <a:t>43</a:t>
            </a:fld>
            <a:endParaRPr lang="en-US"/>
          </a:p>
        </p:txBody>
      </p:sp>
    </p:spTree>
    <p:extLst>
      <p:ext uri="{BB962C8B-B14F-4D97-AF65-F5344CB8AC3E}">
        <p14:creationId xmlns:p14="http://schemas.microsoft.com/office/powerpoint/2010/main" val="3078416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97BC94-DDE0-4B15-93E5-137EAF37DDEF}" type="slidenum">
              <a:rPr lang="en-US" smtClean="0"/>
              <a:t>44</a:t>
            </a:fld>
            <a:endParaRPr lang="en-US"/>
          </a:p>
        </p:txBody>
      </p:sp>
    </p:spTree>
    <p:extLst>
      <p:ext uri="{BB962C8B-B14F-4D97-AF65-F5344CB8AC3E}">
        <p14:creationId xmlns:p14="http://schemas.microsoft.com/office/powerpoint/2010/main" val="3493839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a:t>
            </a:r>
          </a:p>
        </p:txBody>
      </p:sp>
      <p:sp>
        <p:nvSpPr>
          <p:cNvPr id="4" name="Slide Number Placeholder 3"/>
          <p:cNvSpPr>
            <a:spLocks noGrp="1"/>
          </p:cNvSpPr>
          <p:nvPr>
            <p:ph type="sldNum" sz="quarter" idx="5"/>
          </p:nvPr>
        </p:nvSpPr>
        <p:spPr/>
        <p:txBody>
          <a:bodyPr/>
          <a:lstStyle/>
          <a:p>
            <a:fld id="{8E97BC94-DDE0-4B15-93E5-137EAF37DDEF}" type="slidenum">
              <a:rPr lang="en-US" smtClean="0"/>
              <a:t>45</a:t>
            </a:fld>
            <a:endParaRPr lang="en-US"/>
          </a:p>
        </p:txBody>
      </p:sp>
    </p:spTree>
    <p:extLst>
      <p:ext uri="{BB962C8B-B14F-4D97-AF65-F5344CB8AC3E}">
        <p14:creationId xmlns:p14="http://schemas.microsoft.com/office/powerpoint/2010/main" val="145003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4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99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32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latin typeface="Times New Roman" panose="02020603050405020304" pitchFamily="18" charset="0"/>
                <a:cs typeface="Times New Roman" panose="02020603050405020304" pitchFamily="18" charset="0"/>
              </a:rPr>
              <a:t>Lebanon, Kenya, Haiti, Sierra Leone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22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Between 2011 and 2018 global spending on solar and wind energy totaled some $2 trillion.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35 years, hydrocarbons share of global primary energy declined by 5%.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BC94-DDE0-4B15-93E5-137EAF37D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67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A73B-BE28-9D44-945E-6BB0623BE7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8F6FE9-719D-F244-95C4-F983AE5CF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A266C2-BB3E-A44B-BA06-AB31816E45BC}"/>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5" name="Footer Placeholder 4">
            <a:extLst>
              <a:ext uri="{FF2B5EF4-FFF2-40B4-BE49-F238E27FC236}">
                <a16:creationId xmlns:a16="http://schemas.microsoft.com/office/drawing/2014/main" id="{29BE36FD-5679-9943-91EC-803ADA3E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5AEB8-B0B9-744D-95CC-BBA04DFC0F9F}"/>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4233002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F9A9-C447-4441-BC64-06F78EF0E6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F381AF-A01B-234F-AB29-83D15A8CFE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6FC56-97F4-4249-B2F2-463C423F94B1}"/>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5" name="Footer Placeholder 4">
            <a:extLst>
              <a:ext uri="{FF2B5EF4-FFF2-40B4-BE49-F238E27FC236}">
                <a16:creationId xmlns:a16="http://schemas.microsoft.com/office/drawing/2014/main" id="{3D28843E-2D4C-1642-B5F4-F40CA08D2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0D6AA-6EB8-864B-909B-DC7364325C3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856846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BD3C2-1B8A-4F43-8F13-759A71084C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C54C1-2928-5C43-AE97-869A6E9924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784EA-E6EB-8541-A695-951455204B79}"/>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5" name="Footer Placeholder 4">
            <a:extLst>
              <a:ext uri="{FF2B5EF4-FFF2-40B4-BE49-F238E27FC236}">
                <a16:creationId xmlns:a16="http://schemas.microsoft.com/office/drawing/2014/main" id="{06375968-0F6F-F443-8C8D-2DAB7307D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EAB08-2E06-0B4A-8C0A-F7581D204B9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597724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1C34-A577-E64E-A5CD-729E14011D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63238E-6A6B-5143-ABEF-005F5E1BA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CCF050-C232-4842-9387-7467DD9CA544}"/>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5" name="Footer Placeholder 4">
            <a:extLst>
              <a:ext uri="{FF2B5EF4-FFF2-40B4-BE49-F238E27FC236}">
                <a16:creationId xmlns:a16="http://schemas.microsoft.com/office/drawing/2014/main" id="{16DC3B4A-EEC3-3B4E-92D6-538833D83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774D3-B807-7C4E-8120-35BD16734C32}"/>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539173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045D7-F3B9-364C-A92F-82317F77F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DF610-6FCF-3A43-AE08-FF8F4FA183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A3E55-0193-1647-81BF-4CE4EBD02FA7}"/>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5" name="Footer Placeholder 4">
            <a:extLst>
              <a:ext uri="{FF2B5EF4-FFF2-40B4-BE49-F238E27FC236}">
                <a16:creationId xmlns:a16="http://schemas.microsoft.com/office/drawing/2014/main" id="{3BBEE141-9358-7140-93F5-EBB79A2C3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AED7E-CA37-EE49-A97F-67B74CD40327}"/>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55841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AD1F-225B-E547-9548-5CF6A09249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7AFDE-A4D4-0C43-9EEF-6C09122256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9F1A5B-3843-0E4A-B8AF-789B68838E8A}"/>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5" name="Footer Placeholder 4">
            <a:extLst>
              <a:ext uri="{FF2B5EF4-FFF2-40B4-BE49-F238E27FC236}">
                <a16:creationId xmlns:a16="http://schemas.microsoft.com/office/drawing/2014/main" id="{E27B9FCE-08A8-6A4D-9D2D-B5A9BDF8D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CD927-453B-1E4E-8E5D-29630739EB35}"/>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91358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E5BE-2317-264F-BD7B-D7E3094A7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D8D4C-F645-AB4B-98EB-E84E831E56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5D00ED-9BFA-E747-8179-DC360B8425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DF5EE0-1562-1F4E-920E-22ACBB9BEFD0}"/>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6" name="Footer Placeholder 5">
            <a:extLst>
              <a:ext uri="{FF2B5EF4-FFF2-40B4-BE49-F238E27FC236}">
                <a16:creationId xmlns:a16="http://schemas.microsoft.com/office/drawing/2014/main" id="{78FACB8F-060F-7C46-98EB-4D8FBB593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A803C-05A2-A94D-8D88-FF98449974B3}"/>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49594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1CA6-4F2B-F54D-9DE8-E77B5BF3D9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578EC1-4C41-7A45-B504-1C425135C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6DD24F-22D9-474A-8994-BF613742C3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AEB09-FB37-E94B-AB69-46E29E1F3F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A5A832-8BBE-3D40-8C07-B6DFE5DBA4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6FC59F-E0A4-124F-BE97-36E492834683}"/>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8" name="Footer Placeholder 7">
            <a:extLst>
              <a:ext uri="{FF2B5EF4-FFF2-40B4-BE49-F238E27FC236}">
                <a16:creationId xmlns:a16="http://schemas.microsoft.com/office/drawing/2014/main" id="{2DB74244-D9B4-AE48-B096-A5379B7EE6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476C9D-ED57-1047-9125-921DBC501890}"/>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316506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FE99-F950-1E49-96DF-A230F6660C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995D5C-A217-0A47-A637-4AE3AD5F5EF6}"/>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4" name="Footer Placeholder 3">
            <a:extLst>
              <a:ext uri="{FF2B5EF4-FFF2-40B4-BE49-F238E27FC236}">
                <a16:creationId xmlns:a16="http://schemas.microsoft.com/office/drawing/2014/main" id="{96B991EB-F525-3E4C-AD6E-F1EDB5AE80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31C76D-341F-5049-B84C-E72B36FF1A1E}"/>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399137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8CD1CD-1826-9B48-B632-154901EDDDCE}"/>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3" name="Footer Placeholder 2">
            <a:extLst>
              <a:ext uri="{FF2B5EF4-FFF2-40B4-BE49-F238E27FC236}">
                <a16:creationId xmlns:a16="http://schemas.microsoft.com/office/drawing/2014/main" id="{C6A388AC-6257-CF40-814D-6996CF046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B5BAB1-6445-DB43-A58D-AB4EA7B9F6AF}"/>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942387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DF22-C022-7346-82EA-082BCF765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7A9E5C-2844-A84E-80E9-1D2DF1395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639993-0B64-584C-8BDE-D24D054B9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630104-F2E3-F944-B8C8-C71A68C2BBF5}"/>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6" name="Footer Placeholder 5">
            <a:extLst>
              <a:ext uri="{FF2B5EF4-FFF2-40B4-BE49-F238E27FC236}">
                <a16:creationId xmlns:a16="http://schemas.microsoft.com/office/drawing/2014/main" id="{1CB29C8B-A26A-8E42-ABF8-4BF476AB3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0A89F-3BA4-B848-B301-354BA6D169EB}"/>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31371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7A04-77EF-E44F-93EA-9F6001C96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7B0EE-0227-3045-A7C0-B581935618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BB9E4-202B-BE4B-85F3-6411C1C23C20}"/>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5" name="Footer Placeholder 4">
            <a:extLst>
              <a:ext uri="{FF2B5EF4-FFF2-40B4-BE49-F238E27FC236}">
                <a16:creationId xmlns:a16="http://schemas.microsoft.com/office/drawing/2014/main" id="{A4AB2B72-3E2D-1E4E-95DB-203E94562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7E1EC-6A57-9F47-B895-36A34E8AA4C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933888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F554-E4D6-EE4E-9EA1-D27BE6B52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FAA9B8-64A6-D24F-9E35-02F4E3BDE0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A91E80-844D-7946-8092-63BFB6896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1C0609-0155-964C-9176-20A2EB0AD15A}"/>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6" name="Footer Placeholder 5">
            <a:extLst>
              <a:ext uri="{FF2B5EF4-FFF2-40B4-BE49-F238E27FC236}">
                <a16:creationId xmlns:a16="http://schemas.microsoft.com/office/drawing/2014/main" id="{7EFD6554-A31A-5143-BAA7-C8B39C496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3EBAC-73ED-EF45-8564-32EF06BEA241}"/>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3068313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C82D-4FED-B241-8B92-6DFCE7BD7A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076F10-4C89-1D4E-B23F-178F887A00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A195C-26E1-8B41-B58F-4A024BF04704}"/>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5" name="Footer Placeholder 4">
            <a:extLst>
              <a:ext uri="{FF2B5EF4-FFF2-40B4-BE49-F238E27FC236}">
                <a16:creationId xmlns:a16="http://schemas.microsoft.com/office/drawing/2014/main" id="{3560BCEA-DBA3-204C-8FA7-BA15E70BA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55C1F-B11B-7847-AD83-EE63493F69E9}"/>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1173861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95B5C2-781B-3D4D-8DA3-97C275E609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EC6E1B-9EE6-0349-8F04-81766AF604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2F60F-4E16-C84F-906B-4D402A684D46}"/>
              </a:ext>
            </a:extLst>
          </p:cNvPr>
          <p:cNvSpPr>
            <a:spLocks noGrp="1"/>
          </p:cNvSpPr>
          <p:nvPr>
            <p:ph type="dt" sz="half" idx="10"/>
          </p:nvPr>
        </p:nvSpPr>
        <p:spPr/>
        <p:txBody>
          <a:bodyPr/>
          <a:lstStyle/>
          <a:p>
            <a:fld id="{B5FDE402-BF48-8143-9FEF-4BE425658FC1}" type="datetimeFigureOut">
              <a:rPr lang="en-US" smtClean="0"/>
              <a:t>5/1/23</a:t>
            </a:fld>
            <a:endParaRPr lang="en-US"/>
          </a:p>
        </p:txBody>
      </p:sp>
      <p:sp>
        <p:nvSpPr>
          <p:cNvPr id="5" name="Footer Placeholder 4">
            <a:extLst>
              <a:ext uri="{FF2B5EF4-FFF2-40B4-BE49-F238E27FC236}">
                <a16:creationId xmlns:a16="http://schemas.microsoft.com/office/drawing/2014/main" id="{8223249E-D1F8-014A-B11A-9AF1C0E8E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40F70-DE2F-2049-8DBB-114159F30939}"/>
              </a:ext>
            </a:extLst>
          </p:cNvPr>
          <p:cNvSpPr>
            <a:spLocks noGrp="1"/>
          </p:cNvSpPr>
          <p:nvPr>
            <p:ph type="sldNum" sz="quarter" idx="12"/>
          </p:nvPr>
        </p:nvSpPr>
        <p:spPr/>
        <p:txBody>
          <a:bodyPr/>
          <a:lstStyle/>
          <a:p>
            <a:fld id="{A4D829D4-7174-144F-AA12-309040277584}" type="slidenum">
              <a:rPr lang="en-US" smtClean="0"/>
              <a:t>‹#›</a:t>
            </a:fld>
            <a:endParaRPr lang="en-US"/>
          </a:p>
        </p:txBody>
      </p:sp>
    </p:spTree>
    <p:extLst>
      <p:ext uri="{BB962C8B-B14F-4D97-AF65-F5344CB8AC3E}">
        <p14:creationId xmlns:p14="http://schemas.microsoft.com/office/powerpoint/2010/main" val="729603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0A2F-64AF-DB4B-A383-940CCF3A4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A2D876-4267-9144-9CC4-C1C772B10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C4E174-6395-AC48-9552-C692EAB2EB4B}"/>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5" name="Footer Placeholder 4">
            <a:extLst>
              <a:ext uri="{FF2B5EF4-FFF2-40B4-BE49-F238E27FC236}">
                <a16:creationId xmlns:a16="http://schemas.microsoft.com/office/drawing/2014/main" id="{C04B74F7-2435-9E48-815E-5795E4A47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41B39-8695-144E-9780-E74E230F9B93}"/>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680078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BDB2-1636-BD47-9B2E-DECDA9BC3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66AB7-764C-D649-92D1-EF0DBB2E55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0A15A-EF34-1C49-BC62-F79B420C04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577DB3-3BD7-3043-B5F7-2417E6B3A85D}"/>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6" name="Footer Placeholder 5">
            <a:extLst>
              <a:ext uri="{FF2B5EF4-FFF2-40B4-BE49-F238E27FC236}">
                <a16:creationId xmlns:a16="http://schemas.microsoft.com/office/drawing/2014/main" id="{CD9629BC-C9DC-3B41-A5A2-957B833B8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6719C-D29C-F248-9635-BB5EA34D9B8A}"/>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288516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FA0B-3499-B948-949D-B81FB25C0C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5460C-D3FF-4044-9C9B-8DD933496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CC0068-A66C-CE49-9215-EE6608C14C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E1AB8-498E-C64F-AB73-0CDE55376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EAB65F-A4E3-C843-8565-A0094F0FB8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2DF87-BF2E-9240-9366-3EEA625CE5B5}"/>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8" name="Footer Placeholder 7">
            <a:extLst>
              <a:ext uri="{FF2B5EF4-FFF2-40B4-BE49-F238E27FC236}">
                <a16:creationId xmlns:a16="http://schemas.microsoft.com/office/drawing/2014/main" id="{B09ACB83-0812-184E-8B75-148B42586F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6B835-49F4-4940-AFA5-A51197C62234}"/>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20420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0F77-F49B-D947-AD19-13D088B6F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FB3E6D-F393-534D-97AD-6F77529C867A}"/>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4" name="Footer Placeholder 3">
            <a:extLst>
              <a:ext uri="{FF2B5EF4-FFF2-40B4-BE49-F238E27FC236}">
                <a16:creationId xmlns:a16="http://schemas.microsoft.com/office/drawing/2014/main" id="{D776699D-A702-9D4A-93BA-E928CB7CB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976384-EBA3-1C44-8D4E-F92D75B1A025}"/>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49557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B357-324B-514D-B313-02A707AD8426}"/>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3" name="Footer Placeholder 2">
            <a:extLst>
              <a:ext uri="{FF2B5EF4-FFF2-40B4-BE49-F238E27FC236}">
                <a16:creationId xmlns:a16="http://schemas.microsoft.com/office/drawing/2014/main" id="{2631CB81-7A16-5B4F-AA0A-1326F427A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BB641C-7F81-0F49-8477-A06593D437BC}"/>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251392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A1B9-3EAA-214C-ACB7-16D206CB3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69707-5542-6A48-8BEC-8320CB7BA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9EF3B-5BB2-6D43-AB64-F1C0B67A9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141C6-A8B9-6244-BD8D-BFE22C4725CD}"/>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6" name="Footer Placeholder 5">
            <a:extLst>
              <a:ext uri="{FF2B5EF4-FFF2-40B4-BE49-F238E27FC236}">
                <a16:creationId xmlns:a16="http://schemas.microsoft.com/office/drawing/2014/main" id="{479F7665-690A-074F-9513-D09766333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64545-7F37-8D4E-BB5C-8D1872A0AD3D}"/>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374196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92D6-414A-D34C-9F12-2BE8036C7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52CBB9-05BE-F542-9B73-33D9B180BA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BC2D29-39AB-2540-A729-580632AE7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3BC52A-DDD2-BD43-B07E-AB42C98DAAC7}"/>
              </a:ext>
            </a:extLst>
          </p:cNvPr>
          <p:cNvSpPr>
            <a:spLocks noGrp="1"/>
          </p:cNvSpPr>
          <p:nvPr>
            <p:ph type="dt" sz="half" idx="10"/>
          </p:nvPr>
        </p:nvSpPr>
        <p:spPr/>
        <p:txBody>
          <a:bodyPr/>
          <a:lstStyle/>
          <a:p>
            <a:fld id="{A50D4C49-F0EE-3E47-BF72-A8F3F82C9F33}" type="datetimeFigureOut">
              <a:rPr lang="en-US" smtClean="0"/>
              <a:t>5/1/23</a:t>
            </a:fld>
            <a:endParaRPr lang="en-US"/>
          </a:p>
        </p:txBody>
      </p:sp>
      <p:sp>
        <p:nvSpPr>
          <p:cNvPr id="6" name="Footer Placeholder 5">
            <a:extLst>
              <a:ext uri="{FF2B5EF4-FFF2-40B4-BE49-F238E27FC236}">
                <a16:creationId xmlns:a16="http://schemas.microsoft.com/office/drawing/2014/main" id="{5106970B-9885-F14D-801D-6EBFDB83C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8076A-0651-8344-9122-8F45D9E733E9}"/>
              </a:ext>
            </a:extLst>
          </p:cNvPr>
          <p:cNvSpPr>
            <a:spLocks noGrp="1"/>
          </p:cNvSpPr>
          <p:nvPr>
            <p:ph type="sldNum" sz="quarter" idx="12"/>
          </p:nvPr>
        </p:nvSpPr>
        <p:spPr/>
        <p:txBody>
          <a:bodyPr/>
          <a:lstStyle/>
          <a:p>
            <a:fld id="{8A7118AC-54C9-2C4E-9DF0-F567B7418519}" type="slidenum">
              <a:rPr lang="en-US" smtClean="0"/>
              <a:t>‹#›</a:t>
            </a:fld>
            <a:endParaRPr lang="en-US"/>
          </a:p>
        </p:txBody>
      </p:sp>
    </p:spTree>
    <p:extLst>
      <p:ext uri="{BB962C8B-B14F-4D97-AF65-F5344CB8AC3E}">
        <p14:creationId xmlns:p14="http://schemas.microsoft.com/office/powerpoint/2010/main" val="122407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AFFF">
            <a:alpha val="58837"/>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8B4142-66A6-3047-81E5-E3F9DEE9EB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6FD400-0E14-EA47-BB57-DF228D03F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78CD2-396F-0B49-992E-70E38F0C3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D4C49-F0EE-3E47-BF72-A8F3F82C9F33}" type="datetimeFigureOut">
              <a:rPr lang="en-US" smtClean="0"/>
              <a:t>5/1/23</a:t>
            </a:fld>
            <a:endParaRPr lang="en-US"/>
          </a:p>
        </p:txBody>
      </p:sp>
      <p:sp>
        <p:nvSpPr>
          <p:cNvPr id="5" name="Footer Placeholder 4">
            <a:extLst>
              <a:ext uri="{FF2B5EF4-FFF2-40B4-BE49-F238E27FC236}">
                <a16:creationId xmlns:a16="http://schemas.microsoft.com/office/drawing/2014/main" id="{4CB0A14E-A429-3740-B594-7EB300F2B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E56D46-B955-6147-8714-4CD031710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118AC-54C9-2C4E-9DF0-F567B7418519}" type="slidenum">
              <a:rPr lang="en-US" smtClean="0"/>
              <a:t>‹#›</a:t>
            </a:fld>
            <a:endParaRPr lang="en-US"/>
          </a:p>
        </p:txBody>
      </p:sp>
    </p:spTree>
    <p:extLst>
      <p:ext uri="{BB962C8B-B14F-4D97-AF65-F5344CB8AC3E}">
        <p14:creationId xmlns:p14="http://schemas.microsoft.com/office/powerpoint/2010/main" val="116615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AFFF">
            <a:alpha val="58837"/>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E1D02-77EC-9B44-A9F8-95EF9CFD5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A9AFD7-FCA3-6644-BF4D-11829F277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4E2CC-BF58-4749-A314-54A4AAD44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DE402-BF48-8143-9FEF-4BE425658FC1}" type="datetimeFigureOut">
              <a:rPr lang="en-US" smtClean="0"/>
              <a:t>5/1/23</a:t>
            </a:fld>
            <a:endParaRPr lang="en-US"/>
          </a:p>
        </p:txBody>
      </p:sp>
      <p:sp>
        <p:nvSpPr>
          <p:cNvPr id="5" name="Footer Placeholder 4">
            <a:extLst>
              <a:ext uri="{FF2B5EF4-FFF2-40B4-BE49-F238E27FC236}">
                <a16:creationId xmlns:a16="http://schemas.microsoft.com/office/drawing/2014/main" id="{37D9C266-E1B0-FA42-9F25-1AF4C88F4D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EC55B2-7514-9849-99CC-934B34BEAA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829D4-7174-144F-AA12-309040277584}" type="slidenum">
              <a:rPr lang="en-US" smtClean="0"/>
              <a:t>‹#›</a:t>
            </a:fld>
            <a:endParaRPr lang="en-US"/>
          </a:p>
        </p:txBody>
      </p:sp>
    </p:spTree>
    <p:extLst>
      <p:ext uri="{BB962C8B-B14F-4D97-AF65-F5344CB8AC3E}">
        <p14:creationId xmlns:p14="http://schemas.microsoft.com/office/powerpoint/2010/main" val="2350381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iea.blob.core.windows.net/assets/3c8fa115-35c4-4474-b237-1b00424c8844/CO2Emissionsin2022.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oxnews.com/politics/president-biden-incredible-transition-high-gas-pri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ergy.gov/articles/biden-administration-launches-25-billion-fund-modernize-and-expand-capacity-americas-powe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1.xml.rels><?xml version="1.0" encoding="UTF-8" standalone="yes"?>
<Relationships xmlns="http://schemas.openxmlformats.org/package/2006/relationships"><Relationship Id="rId3" Type="http://schemas.openxmlformats.org/officeDocument/2006/relationships/hyperlink" Target="https://energynews.us/2023/04/17/the-fate-of-a-key-transmission-line-in-maine-is-on-trial-now/"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tradingeconomics.com/commodity/coal" TargetMode="External"/><Relationship Id="rId7"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hyperlink" Target="https://time.com/6090732/china-coal-power-plants-emission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ia.gov/todayinenergy/detail.php?id=5121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hyperlink" Target="https://cleantechnica.com/2023/02/25/us-electric-car-sales-increased-65-in-2022/"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hyperlink" Target="https://www.politico.com/newsletters/power-switch/2023/03/03/the-puzzle-facing-bidens-energy-transition-0008276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nsideevs.com/news/598656/tesla-4680-battery-cell-spec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iea.blob.core.windows.net/assets/ffd2a83b-8c30-4e9d-980a-52b6d9a86fdc/TheRoleofCriticalMineralsinCleanEnergyTransitions.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hyperlink" Target="https://iea.blob.core.windows.net/assets/ffd2a83b-8c30-4e9d-980a-52b6d9a86fdc/TheRoleofCriticalMineralsinCleanEnergyTransitions.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hyperlink" Target="https://www.energy.gov/sites/default/files/2022-02/Neodymium%20Magnets%20Supply%20Chain%20Report%20-%20Final.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hyperlink" Target="https://www.energymonitor.ai/tech/renewables/data-insight-the-cost-of-a-wind-turbine-has-increased-by-38-in-two-year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hyperlink" Target="https://www.tesla.com/ns_videos/Tesla-Master-Plan-Part-3.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hyperlink" Target="https://insideevs.com/news/531057/tesla-gigafactory-nevada-1000000th-battery/" TargetMode="External"/><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33.jpg"/><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hyperlink" Target="https://insideevs.com/news/531057/tesla-gigafactory-nevada-1000000th-batter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hyperlink" Target="https://www.afandpa.org/news/2021/recycling-during-pandemic-2020-paper-and-cardboard-recycling-rates-are" TargetMode="External"/><Relationship Id="rId7" Type="http://schemas.openxmlformats.org/officeDocument/2006/relationships/hyperlink" Target="https://www.recyclingtoday.com/article/aluminum-cans-recycled-twice-plastic-bott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bbc.com/news/business-56574779" TargetMode="External"/><Relationship Id="rId5" Type="http://schemas.openxmlformats.org/officeDocument/2006/relationships/hyperlink" Target="https://www.epa.gov/facts-and-figures-about-materials-waste-and-recycling/glass-material-specific-data" TargetMode="External"/><Relationship Id="rId4" Type="http://schemas.openxmlformats.org/officeDocument/2006/relationships/hyperlink" Target="https://www.waste360.com/e-waste/report-recycling-rate-lead-batteries-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whitehouse.gov/briefing-room/statements-releases/2023/03/09/fact-sheet-president-bidens-budget-lowers-energy-costs-combats-the-climate-crisis-and-advances-environmental-justic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g"/><Relationship Id="rId7"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bout.bnef.com/blog/global-low-carbon-energy-technology-investment-surges-past-1-trillion-for-the-first-tim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hyperlink" Target="https://taiyangnews.info/business/bloombergnef-260-gw-new-solar-installed-in-2022-globall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66C8-CC47-3249-AFC8-6FC5E94701C8}"/>
              </a:ext>
            </a:extLst>
          </p:cNvPr>
          <p:cNvSpPr>
            <a:spLocks noGrp="1"/>
          </p:cNvSpPr>
          <p:nvPr>
            <p:ph type="ctrTitle"/>
          </p:nvPr>
        </p:nvSpPr>
        <p:spPr>
          <a:xfrm>
            <a:off x="1031213" y="1407411"/>
            <a:ext cx="10129558" cy="2571620"/>
          </a:xfrm>
        </p:spPr>
        <p:txBody>
          <a:bodyPr>
            <a:noAutofit/>
          </a:bodyPr>
          <a:lstStyle/>
          <a:p>
            <a:r>
              <a:rPr lang="en-US" b="1" dirty="0">
                <a:latin typeface="Times New Roman" panose="02020603050405020304" pitchFamily="18" charset="0"/>
                <a:cs typeface="Times New Roman" panose="02020603050405020304" pitchFamily="18" charset="0"/>
              </a:rPr>
              <a:t>Renewable Dreams, Hydrocarbon Realities, And The Real Fuels Of The Future</a:t>
            </a:r>
            <a:endParaRPr lang="en-US" sz="5400" b="1" i="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19125623-1C43-754C-8D72-1ABD6200896E}"/>
              </a:ext>
            </a:extLst>
          </p:cNvPr>
          <p:cNvSpPr>
            <a:spLocks noGrp="1"/>
          </p:cNvSpPr>
          <p:nvPr>
            <p:ph type="subTitle" idx="1"/>
          </p:nvPr>
        </p:nvSpPr>
        <p:spPr>
          <a:xfrm>
            <a:off x="2738469" y="4406449"/>
            <a:ext cx="6715046" cy="1639035"/>
          </a:xfrm>
        </p:spPr>
        <p:txBody>
          <a:bodyPr>
            <a:normAutofit fontScale="85000" lnSpcReduction="20000"/>
          </a:bodyPr>
          <a:lstStyle/>
          <a:p>
            <a:r>
              <a:rPr lang="en-US" sz="2800" b="1" dirty="0">
                <a:latin typeface="Times New Roman" panose="02020603050405020304" pitchFamily="18" charset="0"/>
                <a:cs typeface="Times New Roman" panose="02020603050405020304" pitchFamily="18" charset="0"/>
              </a:rPr>
              <a:t>Robert Bryce presentation to:</a:t>
            </a:r>
          </a:p>
          <a:p>
            <a:r>
              <a:rPr lang="en-US" sz="2800" b="1" dirty="0">
                <a:latin typeface="Times New Roman" panose="02020603050405020304" pitchFamily="18" charset="0"/>
                <a:cs typeface="Times New Roman" panose="02020603050405020304" pitchFamily="18" charset="0"/>
              </a:rPr>
              <a:t>Energy Trends Workshop</a:t>
            </a:r>
          </a:p>
          <a:p>
            <a:r>
              <a:rPr lang="en-US" sz="2800" b="1" dirty="0">
                <a:latin typeface="Times New Roman" panose="02020603050405020304" pitchFamily="18" charset="0"/>
                <a:cs typeface="Times New Roman" panose="02020603050405020304" pitchFamily="18" charset="0"/>
              </a:rPr>
              <a:t>Des Moines, IA</a:t>
            </a:r>
          </a:p>
          <a:p>
            <a:r>
              <a:rPr lang="en-US" sz="2800" b="1" dirty="0">
                <a:latin typeface="Times New Roman" panose="02020603050405020304" pitchFamily="18" charset="0"/>
                <a:cs typeface="Times New Roman" panose="02020603050405020304" pitchFamily="18" charset="0"/>
              </a:rPr>
              <a:t>May 4, 2023</a:t>
            </a:r>
          </a:p>
          <a:p>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012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0" y="974180"/>
            <a:ext cx="12219428" cy="1108640"/>
          </a:xfrm>
        </p:spPr>
        <p:txBody>
          <a:bodyPr>
            <a:noAutofit/>
          </a:bodyPr>
          <a:lstStyle/>
          <a:p>
            <a:pPr algn="ctr">
              <a:lnSpc>
                <a:spcPct val="100000"/>
              </a:lnSpc>
              <a:spcBef>
                <a:spcPts val="400"/>
              </a:spcBef>
              <a:spcAft>
                <a:spcPts val="400"/>
              </a:spcAft>
            </a:pPr>
            <a:r>
              <a:rPr lang="en-US" sz="5000" b="1" dirty="0">
                <a:latin typeface="Times New Roman" panose="02020603050405020304" pitchFamily="18" charset="0"/>
                <a:cs typeface="Times New Roman" panose="02020603050405020304" pitchFamily="18" charset="0"/>
              </a:rPr>
              <a:t>What Energy Transition?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In 2021, Global HC Use Grew </a:t>
            </a:r>
            <a:r>
              <a:rPr lang="en-US" sz="4600" b="1" i="1" u="sng" dirty="0">
                <a:latin typeface="Times New Roman" panose="02020603050405020304" pitchFamily="18" charset="0"/>
                <a:cs typeface="Times New Roman" panose="02020603050405020304" pitchFamily="18" charset="0"/>
              </a:rPr>
              <a:t>4.9x Faster</a:t>
            </a:r>
            <a:r>
              <a:rPr lang="en-US" sz="4600" b="1" i="1" dirty="0">
                <a:latin typeface="Times New Roman" panose="02020603050405020304" pitchFamily="18" charset="0"/>
                <a:cs typeface="Times New Roman" panose="02020603050405020304" pitchFamily="18" charset="0"/>
              </a:rPr>
              <a:t> </a:t>
            </a:r>
            <a:br>
              <a:rPr lang="en-US" sz="4600" b="1" i="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Than Wind &amp; Solar; </a:t>
            </a:r>
            <a:r>
              <a:rPr lang="en-US" sz="4600" b="1" i="1" u="sng" dirty="0">
                <a:latin typeface="Times New Roman" panose="02020603050405020304" pitchFamily="18" charset="0"/>
                <a:cs typeface="Times New Roman" panose="02020603050405020304" pitchFamily="18" charset="0"/>
              </a:rPr>
              <a:t>Oil Grew 2x Faster</a:t>
            </a:r>
            <a:r>
              <a:rPr lang="en-US" sz="4200" b="1" i="1" u="sng" dirty="0">
                <a:latin typeface="Times New Roman" panose="02020603050405020304" pitchFamily="18" charset="0"/>
                <a:cs typeface="Times New Roman" panose="02020603050405020304" pitchFamily="18" charset="0"/>
              </a:rPr>
              <a:t> </a:t>
            </a: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79220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Sources:BP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1FFBD3-615D-966E-4835-4037DDCF17AF}"/>
              </a:ext>
            </a:extLst>
          </p:cNvPr>
          <p:cNvSpPr txBox="1"/>
          <p:nvPr/>
        </p:nvSpPr>
        <p:spPr>
          <a:xfrm>
            <a:off x="4462884" y="6071410"/>
            <a:ext cx="29755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Increase, EJ</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per year</a:t>
            </a:r>
          </a:p>
        </p:txBody>
      </p:sp>
      <p:graphicFrame>
        <p:nvGraphicFramePr>
          <p:cNvPr id="3" name="Chart 2">
            <a:extLst>
              <a:ext uri="{FF2B5EF4-FFF2-40B4-BE49-F238E27FC236}">
                <a16:creationId xmlns:a16="http://schemas.microsoft.com/office/drawing/2014/main" id="{C5FCD633-8E52-01CF-8A86-F3A148043CA1}"/>
              </a:ext>
            </a:extLst>
          </p:cNvPr>
          <p:cNvGraphicFramePr>
            <a:graphicFrameLocks/>
          </p:cNvGraphicFramePr>
          <p:nvPr/>
        </p:nvGraphicFramePr>
        <p:xfrm>
          <a:off x="1016796" y="2559584"/>
          <a:ext cx="10585644" cy="402662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ADB55DC-5C43-3892-B934-725508663FBE}"/>
              </a:ext>
            </a:extLst>
          </p:cNvPr>
          <p:cNvSpPr txBox="1"/>
          <p:nvPr/>
        </p:nvSpPr>
        <p:spPr>
          <a:xfrm>
            <a:off x="10883735" y="5156694"/>
            <a:ext cx="902811"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26.9</a:t>
            </a:r>
          </a:p>
        </p:txBody>
      </p:sp>
      <p:sp>
        <p:nvSpPr>
          <p:cNvPr id="6" name="TextBox 5">
            <a:extLst>
              <a:ext uri="{FF2B5EF4-FFF2-40B4-BE49-F238E27FC236}">
                <a16:creationId xmlns:a16="http://schemas.microsoft.com/office/drawing/2014/main" id="{029789A4-C387-881C-F46D-A48F688BCC4A}"/>
              </a:ext>
            </a:extLst>
          </p:cNvPr>
          <p:cNvSpPr txBox="1"/>
          <p:nvPr/>
        </p:nvSpPr>
        <p:spPr>
          <a:xfrm>
            <a:off x="6096000" y="3376747"/>
            <a:ext cx="75493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5.5</a:t>
            </a:r>
          </a:p>
        </p:txBody>
      </p:sp>
    </p:spTree>
    <p:extLst>
      <p:ext uri="{BB962C8B-B14F-4D97-AF65-F5344CB8AC3E}">
        <p14:creationId xmlns:p14="http://schemas.microsoft.com/office/powerpoint/2010/main" val="929397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31904" y="715714"/>
            <a:ext cx="11528190" cy="1352131"/>
          </a:xfrm>
        </p:spPr>
        <p:txBody>
          <a:bodyPr>
            <a:noAutofit/>
          </a:bodyPr>
          <a:lstStyle/>
          <a:p>
            <a:pPr algn="ctr">
              <a:lnSpc>
                <a:spcPct val="100000"/>
              </a:lnSpc>
              <a:spcBef>
                <a:spcPts val="400"/>
              </a:spcBef>
              <a:spcAft>
                <a:spcPts val="400"/>
              </a:spcAft>
            </a:pPr>
            <a:r>
              <a:rPr lang="en-US" sz="4800" b="1" dirty="0">
                <a:latin typeface="Times New Roman" panose="02020603050405020304" pitchFamily="18" charset="0"/>
                <a:cs typeface="Times New Roman" panose="02020603050405020304" pitchFamily="18" charset="0"/>
              </a:rPr>
              <a:t>“CO</a:t>
            </a:r>
            <a:r>
              <a:rPr lang="en-US" sz="4800" b="1" baseline="-25000" dirty="0">
                <a:latin typeface="Times New Roman" panose="02020603050405020304" pitchFamily="18" charset="0"/>
                <a:cs typeface="Times New Roman" panose="02020603050405020304" pitchFamily="18" charset="0"/>
              </a:rPr>
              <a:t>2 </a:t>
            </a:r>
            <a:r>
              <a:rPr lang="en-US" sz="4800" b="1" dirty="0">
                <a:latin typeface="Times New Roman" panose="02020603050405020304" pitchFamily="18" charset="0"/>
                <a:cs typeface="Times New Roman" panose="02020603050405020304" pitchFamily="18" charset="0"/>
              </a:rPr>
              <a:t>Emissions In 2022” Report By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International Energy Agency, March 2:</a:t>
            </a:r>
            <a:r>
              <a:rPr lang="en-US" b="1" dirty="0">
                <a:latin typeface="Times New Roman" panose="02020603050405020304" pitchFamily="18" charset="0"/>
                <a:cs typeface="Times New Roman" panose="02020603050405020304" pitchFamily="18" charset="0"/>
              </a:rPr>
              <a:t> </a:t>
            </a:r>
            <a:br>
              <a:rPr lang="en-US" sz="3600" b="1" dirty="0">
                <a:latin typeface="Times New Roman" panose="02020603050405020304" pitchFamily="18" charset="0"/>
                <a:cs typeface="Times New Roman" panose="02020603050405020304" pitchFamily="18" charset="0"/>
              </a:rPr>
            </a:br>
            <a:endParaRPr lang="en-US" sz="3600" b="1" i="1" u="sng" dirty="0">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627768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https://iea.blob.core.windows.net/assets/3c8fa115-35c4-4474-b237-1b00424c8844/CO2Emissionsin2022.pdf</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868E5E-CE38-42B5-9FF4-3F36E6B544F5}"/>
              </a:ext>
            </a:extLst>
          </p:cNvPr>
          <p:cNvSpPr txBox="1"/>
          <p:nvPr/>
        </p:nvSpPr>
        <p:spPr>
          <a:xfrm>
            <a:off x="1356255" y="2067845"/>
            <a:ext cx="9479488" cy="4001095"/>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a:effectLst/>
                <a:highlight>
                  <a:srgbClr val="FFFF00"/>
                </a:highlight>
                <a:latin typeface="Times New Roman" panose="02020603050405020304" pitchFamily="18" charset="0"/>
                <a:cs typeface="Times New Roman" panose="02020603050405020304" pitchFamily="18" charset="0"/>
              </a:rPr>
              <a:t>Global energy-related CO</a:t>
            </a:r>
            <a:r>
              <a:rPr lang="en-US" sz="2800" b="1" baseline="-25000" dirty="0">
                <a:effectLst/>
                <a:highlight>
                  <a:srgbClr val="FFFF00"/>
                </a:highlight>
                <a:latin typeface="Times New Roman" panose="02020603050405020304" pitchFamily="18" charset="0"/>
                <a:cs typeface="Times New Roman" panose="02020603050405020304" pitchFamily="18" charset="0"/>
              </a:rPr>
              <a:t>2</a:t>
            </a:r>
            <a:r>
              <a:rPr lang="en-US" sz="2800" b="1" dirty="0">
                <a:effectLst/>
                <a:highlight>
                  <a:srgbClr val="FFFF00"/>
                </a:highlight>
                <a:latin typeface="Times New Roman" panose="02020603050405020304" pitchFamily="18" charset="0"/>
                <a:cs typeface="Times New Roman" panose="02020603050405020304" pitchFamily="18" charset="0"/>
              </a:rPr>
              <a:t> emissions grew by 0.9%</a:t>
            </a:r>
            <a:r>
              <a:rPr lang="en-US" sz="2800" b="1" dirty="0">
                <a:effectLst/>
                <a:latin typeface="Times New Roman" panose="02020603050405020304" pitchFamily="18" charset="0"/>
                <a:cs typeface="Times New Roman" panose="02020603050405020304" pitchFamily="18" charset="0"/>
              </a:rPr>
              <a:t> or 321 Mt</a:t>
            </a:r>
            <a:r>
              <a:rPr lang="en-US" sz="2800" b="1" dirty="0">
                <a:latin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cs typeface="Times New Roman" panose="02020603050405020304" pitchFamily="18" charset="0"/>
              </a:rPr>
              <a:t>reaching a new high of over 36.8 Gt”</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CO</a:t>
            </a:r>
            <a:r>
              <a:rPr lang="en-US" sz="2800" b="1" baseline="-25000" dirty="0">
                <a:effectLst/>
                <a:latin typeface="Times New Roman" panose="02020603050405020304" pitchFamily="18" charset="0"/>
                <a:cs typeface="Times New Roman" panose="02020603050405020304" pitchFamily="18" charset="0"/>
              </a:rPr>
              <a:t>2</a:t>
            </a:r>
            <a:r>
              <a:rPr lang="en-US" sz="2800" b="1" dirty="0">
                <a:effectLst/>
                <a:latin typeface="Times New Roman" panose="02020603050405020304" pitchFamily="18" charset="0"/>
                <a:cs typeface="Times New Roman" panose="02020603050405020304" pitchFamily="18" charset="0"/>
              </a:rPr>
              <a:t> </a:t>
            </a:r>
            <a:r>
              <a:rPr lang="en-US" sz="2800" b="1" i="1" u="sng" dirty="0">
                <a:effectLst/>
                <a:highlight>
                  <a:srgbClr val="FFFF00"/>
                </a:highlight>
                <a:latin typeface="Times New Roman" panose="02020603050405020304" pitchFamily="18" charset="0"/>
                <a:cs typeface="Times New Roman" panose="02020603050405020304" pitchFamily="18" charset="0"/>
              </a:rPr>
              <a:t>emissions from coal grew by 1.6%</a:t>
            </a:r>
            <a:r>
              <a:rPr lang="en-US" sz="2800" b="1" i="1" u="sng" dirty="0">
                <a:effectLst/>
                <a:latin typeface="Times New Roman" panose="02020603050405020304" pitchFamily="18" charset="0"/>
                <a:cs typeface="Times New Roman" panose="02020603050405020304" pitchFamily="18" charset="0"/>
              </a:rPr>
              <a:t> or 243 Mt</a:t>
            </a:r>
            <a:r>
              <a:rPr lang="en-US" sz="2800" b="1" dirty="0">
                <a:effectLst/>
                <a:latin typeface="Times New Roman" panose="02020603050405020304" pitchFamily="18" charset="0"/>
                <a:cs typeface="Times New Roman" panose="02020603050405020304" pitchFamily="18" charset="0"/>
              </a:rPr>
              <a:t>...reaching a new all-time high of almost 15.5 Gt.”</a:t>
            </a:r>
          </a:p>
          <a:p>
            <a:endParaRPr lang="en-US" sz="1000" b="1" dirty="0">
              <a:effectLst/>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i="1" u="sng" dirty="0">
                <a:highlight>
                  <a:srgbClr val="FFFF00"/>
                </a:highlight>
                <a:latin typeface="Times New Roman" panose="02020603050405020304" pitchFamily="18" charset="0"/>
                <a:cs typeface="Times New Roman" panose="02020603050405020304" pitchFamily="18" charset="0"/>
              </a:rPr>
              <a:t>Emi</a:t>
            </a:r>
            <a:r>
              <a:rPr lang="en-US" sz="2800" b="1" i="1" u="sng" dirty="0">
                <a:effectLst/>
                <a:highlight>
                  <a:srgbClr val="FFFF00"/>
                </a:highlight>
                <a:latin typeface="Times New Roman" panose="02020603050405020304" pitchFamily="18" charset="0"/>
                <a:cs typeface="Times New Roman" panose="02020603050405020304" pitchFamily="18" charset="0"/>
              </a:rPr>
              <a:t>ssions from oil grew even more than emissions from coal, rising by 2.5%</a:t>
            </a:r>
            <a:r>
              <a:rPr lang="en-US" sz="2800" b="1" i="1" u="sng" dirty="0">
                <a:effectLst/>
                <a:latin typeface="Times New Roman" panose="02020603050405020304" pitchFamily="18" charset="0"/>
                <a:cs typeface="Times New Roman" panose="02020603050405020304" pitchFamily="18" charset="0"/>
              </a:rPr>
              <a:t> or 268 Mt</a:t>
            </a:r>
            <a:r>
              <a:rPr lang="en-US" sz="2800" b="1" i="1" dirty="0">
                <a:effectLst/>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to 11.2 Gt.”</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T</a:t>
            </a:r>
            <a:r>
              <a:rPr lang="en-US" sz="2800" b="1" dirty="0">
                <a:effectLst/>
                <a:latin typeface="Times New Roman" panose="02020603050405020304" pitchFamily="18" charset="0"/>
                <a:cs typeface="Times New Roman" panose="02020603050405020304" pitchFamily="18" charset="0"/>
              </a:rPr>
              <a:t>he biggest sectoral increase “</a:t>
            </a:r>
            <a:r>
              <a:rPr lang="en-US" sz="2800" b="1" i="1" u="sng" dirty="0">
                <a:effectLst/>
                <a:latin typeface="Times New Roman" panose="02020603050405020304" pitchFamily="18" charset="0"/>
                <a:cs typeface="Times New Roman" panose="02020603050405020304" pitchFamily="18" charset="0"/>
              </a:rPr>
              <a:t>came from </a:t>
            </a:r>
            <a:r>
              <a:rPr lang="en-US" sz="2800" b="1" i="1" u="sng" dirty="0">
                <a:effectLst/>
                <a:highlight>
                  <a:srgbClr val="FFFF00"/>
                </a:highlight>
                <a:latin typeface="Times New Roman" panose="02020603050405020304" pitchFamily="18" charset="0"/>
                <a:cs typeface="Times New Roman" panose="02020603050405020304" pitchFamily="18" charset="0"/>
              </a:rPr>
              <a:t>electricity and heat generation</a:t>
            </a:r>
            <a:r>
              <a:rPr lang="en-US" sz="2800" b="1" i="1" u="sng" dirty="0">
                <a:effectLst/>
                <a:latin typeface="Times New Roman" panose="02020603050405020304" pitchFamily="18" charset="0"/>
                <a:cs typeface="Times New Roman" panose="02020603050405020304" pitchFamily="18" charset="0"/>
              </a:rPr>
              <a:t>, whose </a:t>
            </a:r>
            <a:r>
              <a:rPr lang="en-US" sz="2800" b="1" i="1" u="sng" dirty="0">
                <a:effectLst/>
                <a:highlight>
                  <a:srgbClr val="FFFF00"/>
                </a:highlight>
                <a:latin typeface="Times New Roman" panose="02020603050405020304" pitchFamily="18" charset="0"/>
                <a:cs typeface="Times New Roman" panose="02020603050405020304" pitchFamily="18" charset="0"/>
              </a:rPr>
              <a:t>emissions were up by 1.8%</a:t>
            </a:r>
            <a:r>
              <a:rPr lang="en-US" sz="2800" b="1" i="1" u="sng" dirty="0">
                <a:effectLst/>
                <a:latin typeface="Times New Roman" panose="02020603050405020304" pitchFamily="18" charset="0"/>
                <a:cs typeface="Times New Roman" panose="02020603050405020304" pitchFamily="18" charset="0"/>
              </a:rPr>
              <a:t> or 261 Mt</a:t>
            </a:r>
            <a:r>
              <a:rPr lang="en-US" sz="2800" b="1" dirty="0">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5136603-EF03-D378-341E-154CB5CD7CFA}"/>
              </a:ext>
            </a:extLst>
          </p:cNvPr>
          <p:cNvSpPr txBox="1"/>
          <p:nvPr/>
        </p:nvSpPr>
        <p:spPr>
          <a:xfrm>
            <a:off x="3048000" y="2015222"/>
            <a:ext cx="6096000" cy="369332"/>
          </a:xfrm>
          <a:prstGeom prst="rect">
            <a:avLst/>
          </a:prstGeom>
          <a:noFill/>
        </p:spPr>
        <p:txBody>
          <a:bodyPr wrap="square">
            <a:spAutoFit/>
          </a:bodyPr>
          <a:lstStyle/>
          <a:p>
            <a:r>
              <a:rPr lang="en-US" sz="1800" b="1" dirty="0">
                <a:effectLst/>
                <a:latin typeface="Arial" panose="020B0604020202020204" pitchFamily="34" charset="0"/>
              </a:rPr>
              <a:t>. </a:t>
            </a:r>
            <a:endParaRPr lang="en-US" dirty="0"/>
          </a:p>
        </p:txBody>
      </p:sp>
    </p:spTree>
    <p:extLst>
      <p:ext uri="{BB962C8B-B14F-4D97-AF65-F5344CB8AC3E}">
        <p14:creationId xmlns:p14="http://schemas.microsoft.com/office/powerpoint/2010/main" val="119540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21347" y="271790"/>
            <a:ext cx="11749306" cy="1108640"/>
          </a:xfrm>
        </p:spPr>
        <p:txBody>
          <a:bodyPr>
            <a:noAutofit/>
          </a:bodyPr>
          <a:lstStyle/>
          <a:p>
            <a:pPr algn="ctr">
              <a:lnSpc>
                <a:spcPct val="100000"/>
              </a:lnSpc>
              <a:spcBef>
                <a:spcPts val="400"/>
              </a:spcBef>
              <a:spcAft>
                <a:spcPts val="400"/>
              </a:spcAft>
            </a:pPr>
            <a:r>
              <a:rPr lang="en-US" sz="4200" b="1" dirty="0">
                <a:latin typeface="Times New Roman" panose="02020603050405020304" pitchFamily="18" charset="0"/>
                <a:cs typeface="Times New Roman" panose="02020603050405020304" pitchFamily="18" charset="0"/>
              </a:rPr>
              <a:t>Shares of US Primary Energy, 1985 &amp; 2021 </a:t>
            </a:r>
            <a:br>
              <a:rPr lang="en-US" sz="4200" b="1" dirty="0">
                <a:latin typeface="Times New Roman" panose="02020603050405020304" pitchFamily="18" charset="0"/>
                <a:cs typeface="Times New Roman" panose="02020603050405020304" pitchFamily="18" charset="0"/>
              </a:rPr>
            </a:br>
            <a:r>
              <a:rPr lang="en-US" sz="4200" b="1" dirty="0">
                <a:latin typeface="Times New Roman" panose="02020603050405020304" pitchFamily="18" charset="0"/>
                <a:cs typeface="Times New Roman" panose="02020603050405020304" pitchFamily="18" charset="0"/>
              </a:rPr>
              <a:t>After </a:t>
            </a:r>
            <a:r>
              <a:rPr lang="en-US" b="1" i="0" u="none" strike="noStrike" dirty="0">
                <a:solidFill>
                  <a:srgbClr val="404040"/>
                </a:solidFill>
                <a:effectLst/>
                <a:highlight>
                  <a:srgbClr val="FFFF00"/>
                </a:highlight>
                <a:latin typeface="-apple-system"/>
              </a:rPr>
              <a:t>≈</a:t>
            </a:r>
            <a:r>
              <a:rPr lang="en-US" sz="4200" b="1" dirty="0">
                <a:highlight>
                  <a:srgbClr val="FFFF00"/>
                </a:highlight>
                <a:latin typeface="Times New Roman" panose="02020603050405020304" pitchFamily="18" charset="0"/>
                <a:cs typeface="Times New Roman" panose="02020603050405020304" pitchFamily="18" charset="0"/>
              </a:rPr>
              <a:t>$900B</a:t>
            </a:r>
            <a:r>
              <a:rPr lang="en-US" sz="4200" b="1" dirty="0">
                <a:latin typeface="Times New Roman" panose="02020603050405020304" pitchFamily="18" charset="0"/>
                <a:cs typeface="Times New Roman" panose="02020603050405020304" pitchFamily="18" charset="0"/>
              </a:rPr>
              <a:t> Spent on Wind &amp; Solar</a:t>
            </a: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1176925" cy="246221"/>
          </a:xfrm>
          <a:prstGeom prst="rect">
            <a:avLst/>
          </a:prstGeom>
          <a:noFill/>
        </p:spPr>
        <p:txBody>
          <a:bodyPr wrap="none" rtlCol="0">
            <a:spAutoFit/>
          </a:bodyPr>
          <a:lstStyle/>
          <a:p>
            <a:pPr>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a:t>
            </a:r>
            <a:r>
              <a:rPr lang="en-US" sz="1000" dirty="0">
                <a:solidFill>
                  <a:srgbClr val="7F7F7F"/>
                </a:solidFill>
                <a:latin typeface="Times New Roman" panose="02020603050405020304" pitchFamily="18" charset="0"/>
                <a:cs typeface="Times New Roman" panose="02020603050405020304" pitchFamily="18" charset="0"/>
              </a:rPr>
              <a:t>BP, BNEF</a:t>
            </a:r>
            <a:endPar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C45512FB-BA47-9E45-BADF-86E3E8126D02}"/>
              </a:ext>
            </a:extLst>
          </p:cNvPr>
          <p:cNvGraphicFramePr>
            <a:graphicFrameLocks/>
          </p:cNvGraphicFramePr>
          <p:nvPr/>
        </p:nvGraphicFramePr>
        <p:xfrm>
          <a:off x="830477" y="1527950"/>
          <a:ext cx="5566539" cy="49347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7D205BD0-5AA4-1A47-A0D5-34DB54AC229E}"/>
              </a:ext>
            </a:extLst>
          </p:cNvPr>
          <p:cNvGraphicFramePr>
            <a:graphicFrameLocks/>
          </p:cNvGraphicFramePr>
          <p:nvPr/>
        </p:nvGraphicFramePr>
        <p:xfrm>
          <a:off x="6077648" y="1511677"/>
          <a:ext cx="5566539" cy="484418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9B6FAA2-D932-E34B-976D-223CC7314B47}"/>
              </a:ext>
            </a:extLst>
          </p:cNvPr>
          <p:cNvSpPr txBox="1"/>
          <p:nvPr/>
        </p:nvSpPr>
        <p:spPr>
          <a:xfrm>
            <a:off x="6771327" y="2365313"/>
            <a:ext cx="7232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6</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C88692E9-E335-CC4A-A904-681E4AE44970}"/>
              </a:ext>
            </a:extLst>
          </p:cNvPr>
          <p:cNvSpPr txBox="1"/>
          <p:nvPr/>
        </p:nvSpPr>
        <p:spPr>
          <a:xfrm>
            <a:off x="3441071" y="3922589"/>
            <a:ext cx="10518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65 EJ</a:t>
            </a:r>
          </a:p>
        </p:txBody>
      </p:sp>
      <p:sp>
        <p:nvSpPr>
          <p:cNvPr id="4" name="TextBox 3">
            <a:extLst>
              <a:ext uri="{FF2B5EF4-FFF2-40B4-BE49-F238E27FC236}">
                <a16:creationId xmlns:a16="http://schemas.microsoft.com/office/drawing/2014/main" id="{6CADA2E5-7B0F-F841-A454-AD9D17F9164D}"/>
              </a:ext>
            </a:extLst>
          </p:cNvPr>
          <p:cNvSpPr txBox="1"/>
          <p:nvPr/>
        </p:nvSpPr>
        <p:spPr>
          <a:xfrm>
            <a:off x="8578254" y="3922589"/>
            <a:ext cx="10518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76 EJ</a:t>
            </a:r>
          </a:p>
        </p:txBody>
      </p:sp>
      <p:sp>
        <p:nvSpPr>
          <p:cNvPr id="9" name="TextBox 8">
            <a:extLst>
              <a:ext uri="{FF2B5EF4-FFF2-40B4-BE49-F238E27FC236}">
                <a16:creationId xmlns:a16="http://schemas.microsoft.com/office/drawing/2014/main" id="{23CF2A33-2267-B5D6-F1F5-B44F4AF80E38}"/>
              </a:ext>
            </a:extLst>
          </p:cNvPr>
          <p:cNvSpPr txBox="1"/>
          <p:nvPr/>
        </p:nvSpPr>
        <p:spPr>
          <a:xfrm>
            <a:off x="4755380" y="4806830"/>
            <a:ext cx="3283271" cy="523220"/>
          </a:xfrm>
          <a:prstGeom prst="rect">
            <a:avLst/>
          </a:prstGeom>
          <a:noFill/>
        </p:spPr>
        <p:txBody>
          <a:bodyPr wrap="none" rtlCol="0">
            <a:spAutoFit/>
          </a:bodyPr>
          <a:lstStyle/>
          <a:p>
            <a:r>
              <a:rPr lang="en-US" sz="2800" b="1" i="1" u="sng" dirty="0">
                <a:highlight>
                  <a:srgbClr val="FFFF00"/>
                </a:highlight>
                <a:latin typeface="Times New Roman" panose="02020603050405020304" pitchFamily="18" charset="0"/>
                <a:cs typeface="Times New Roman" panose="02020603050405020304" pitchFamily="18" charset="0"/>
              </a:rPr>
              <a:t>9 EJ increase in HC </a:t>
            </a:r>
          </a:p>
        </p:txBody>
      </p:sp>
    </p:spTree>
    <p:extLst>
      <p:ext uri="{BB962C8B-B14F-4D97-AF65-F5344CB8AC3E}">
        <p14:creationId xmlns:p14="http://schemas.microsoft.com/office/powerpoint/2010/main" val="337254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663810" y="735289"/>
            <a:ext cx="10864369" cy="1108640"/>
          </a:xfrm>
        </p:spPr>
        <p:txBody>
          <a:bodyPr>
            <a:noAutofit/>
          </a:bodyPr>
          <a:lstStyle/>
          <a:p>
            <a:pPr algn="ctr">
              <a:lnSpc>
                <a:spcPct val="100000"/>
              </a:lnSpc>
              <a:spcBef>
                <a:spcPts val="400"/>
              </a:spcBef>
              <a:spcAft>
                <a:spcPts val="400"/>
              </a:spcAft>
            </a:pPr>
            <a:r>
              <a:rPr lang="en-US" sz="5400" b="1" dirty="0">
                <a:latin typeface="Times New Roman" panose="02020603050405020304" pitchFamily="18" charset="0"/>
                <a:cs typeface="Times New Roman" panose="02020603050405020304" pitchFamily="18" charset="0"/>
              </a:rPr>
              <a:t>In 2021, US Hydrocarbon Use Grew </a:t>
            </a:r>
            <a:r>
              <a:rPr lang="en-US" sz="5400" b="1" i="1" u="sng" dirty="0">
                <a:highlight>
                  <a:srgbClr val="FFFF00"/>
                </a:highlight>
                <a:latin typeface="Times New Roman" panose="02020603050405020304" pitchFamily="18" charset="0"/>
                <a:cs typeface="Times New Roman" panose="02020603050405020304" pitchFamily="18" charset="0"/>
              </a:rPr>
              <a:t>5.7x Faster</a:t>
            </a:r>
            <a:r>
              <a:rPr lang="en-US" sz="5400" b="1" dirty="0">
                <a:highlight>
                  <a:srgbClr val="FFFF00"/>
                </a:highlight>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than Wind &amp; Solar </a:t>
            </a:r>
            <a:endParaRPr lang="en-US" sz="5400" b="1" i="1" u="sng" dirty="0">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79220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Sources:BP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1FFBD3-615D-966E-4835-4037DDCF17AF}"/>
              </a:ext>
            </a:extLst>
          </p:cNvPr>
          <p:cNvSpPr txBox="1"/>
          <p:nvPr/>
        </p:nvSpPr>
        <p:spPr>
          <a:xfrm>
            <a:off x="4608215" y="5493900"/>
            <a:ext cx="28801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Change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EJ per year</a:t>
            </a:r>
          </a:p>
        </p:txBody>
      </p:sp>
      <p:graphicFrame>
        <p:nvGraphicFramePr>
          <p:cNvPr id="5" name="Chart 4">
            <a:extLst>
              <a:ext uri="{FF2B5EF4-FFF2-40B4-BE49-F238E27FC236}">
                <a16:creationId xmlns:a16="http://schemas.microsoft.com/office/drawing/2014/main" id="{E9C332E8-651F-5A48-8FFE-F13E59A52252}"/>
              </a:ext>
            </a:extLst>
          </p:cNvPr>
          <p:cNvGraphicFramePr>
            <a:graphicFrameLocks/>
          </p:cNvGraphicFramePr>
          <p:nvPr>
            <p:extLst>
              <p:ext uri="{D42A27DB-BD31-4B8C-83A1-F6EECF244321}">
                <p14:modId xmlns:p14="http://schemas.microsoft.com/office/powerpoint/2010/main" val="564155478"/>
              </p:ext>
            </p:extLst>
          </p:nvPr>
        </p:nvGraphicFramePr>
        <p:xfrm>
          <a:off x="2279847" y="2221448"/>
          <a:ext cx="9576667" cy="350328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8CAC62B-6EC4-6B7F-F426-5A985C1B83F1}"/>
              </a:ext>
            </a:extLst>
          </p:cNvPr>
          <p:cNvSpPr txBox="1"/>
          <p:nvPr/>
        </p:nvSpPr>
        <p:spPr>
          <a:xfrm>
            <a:off x="11299852" y="4432367"/>
            <a:ext cx="41549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4</a:t>
            </a:r>
          </a:p>
        </p:txBody>
      </p:sp>
      <p:sp>
        <p:nvSpPr>
          <p:cNvPr id="10" name="TextBox 9">
            <a:extLst>
              <a:ext uri="{FF2B5EF4-FFF2-40B4-BE49-F238E27FC236}">
                <a16:creationId xmlns:a16="http://schemas.microsoft.com/office/drawing/2014/main" id="{F70C2143-2DD7-D7C1-8037-94E084F813C3}"/>
              </a:ext>
            </a:extLst>
          </p:cNvPr>
          <p:cNvSpPr txBox="1"/>
          <p:nvPr/>
        </p:nvSpPr>
        <p:spPr>
          <a:xfrm>
            <a:off x="1002742" y="2967335"/>
            <a:ext cx="194399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Wind + Solar</a:t>
            </a:r>
          </a:p>
        </p:txBody>
      </p:sp>
      <p:sp>
        <p:nvSpPr>
          <p:cNvPr id="11" name="TextBox 10">
            <a:extLst>
              <a:ext uri="{FF2B5EF4-FFF2-40B4-BE49-F238E27FC236}">
                <a16:creationId xmlns:a16="http://schemas.microsoft.com/office/drawing/2014/main" id="{FE1C83FB-C09F-AC84-C957-8B8C559375A4}"/>
              </a:ext>
            </a:extLst>
          </p:cNvPr>
          <p:cNvSpPr txBox="1"/>
          <p:nvPr/>
        </p:nvSpPr>
        <p:spPr>
          <a:xfrm>
            <a:off x="567559" y="4552407"/>
            <a:ext cx="237917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Gas + Oil + Coal</a:t>
            </a:r>
          </a:p>
        </p:txBody>
      </p:sp>
      <p:sp>
        <p:nvSpPr>
          <p:cNvPr id="12" name="TextBox 11">
            <a:extLst>
              <a:ext uri="{FF2B5EF4-FFF2-40B4-BE49-F238E27FC236}">
                <a16:creationId xmlns:a16="http://schemas.microsoft.com/office/drawing/2014/main" id="{76F2A322-75E3-A3C3-F249-600EF2287BAD}"/>
              </a:ext>
            </a:extLst>
          </p:cNvPr>
          <p:cNvSpPr txBox="1"/>
          <p:nvPr/>
        </p:nvSpPr>
        <p:spPr>
          <a:xfrm>
            <a:off x="5526607" y="4524701"/>
            <a:ext cx="569387"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2.8</a:t>
            </a:r>
          </a:p>
        </p:txBody>
      </p:sp>
    </p:spTree>
    <p:extLst>
      <p:ext uri="{BB962C8B-B14F-4D97-AF65-F5344CB8AC3E}">
        <p14:creationId xmlns:p14="http://schemas.microsoft.com/office/powerpoint/2010/main" val="338405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31899" y="851046"/>
            <a:ext cx="11528190" cy="1108640"/>
          </a:xfrm>
        </p:spPr>
        <p:txBody>
          <a:bodyPr>
            <a:noAutofit/>
          </a:bodyPr>
          <a:lstStyle/>
          <a:p>
            <a:pPr algn="ctr">
              <a:lnSpc>
                <a:spcPct val="100000"/>
              </a:lnSpc>
              <a:spcBef>
                <a:spcPts val="400"/>
              </a:spcBef>
              <a:spcAft>
                <a:spcPts val="400"/>
              </a:spcAft>
            </a:pPr>
            <a:r>
              <a:rPr lang="en-US" sz="5000" b="1" dirty="0">
                <a:latin typeface="Times New Roman" panose="02020603050405020304" pitchFamily="18" charset="0"/>
                <a:cs typeface="Times New Roman" panose="02020603050405020304" pitchFamily="18" charset="0"/>
              </a:rPr>
              <a:t>In 2022, US Hydrocarbon Use Grew </a:t>
            </a:r>
            <a:r>
              <a:rPr lang="en-US" sz="5000" b="1" i="1" u="sng" dirty="0">
                <a:highlight>
                  <a:srgbClr val="FFFF00"/>
                </a:highlight>
                <a:latin typeface="Times New Roman" panose="02020603050405020304" pitchFamily="18" charset="0"/>
                <a:cs typeface="Times New Roman" panose="02020603050405020304" pitchFamily="18" charset="0"/>
              </a:rPr>
              <a:t>55% Faster</a:t>
            </a:r>
            <a:r>
              <a:rPr lang="en-US" sz="5000" b="1" dirty="0">
                <a:latin typeface="Times New Roman" panose="02020603050405020304" pitchFamily="18" charset="0"/>
                <a:cs typeface="Times New Roman" panose="02020603050405020304" pitchFamily="18" charset="0"/>
              </a:rPr>
              <a:t> Than Wind &amp; Solar Combined</a:t>
            </a:r>
            <a:r>
              <a:rPr lang="en-US" sz="5000" b="1" i="1" u="sng" dirty="0">
                <a:latin typeface="Times New Roman" panose="02020603050405020304" pitchFamily="18" charset="0"/>
                <a:cs typeface="Times New Roman" panose="02020603050405020304" pitchFamily="18" charset="0"/>
              </a:rPr>
              <a:t> </a:t>
            </a: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11208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Sources:BP</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EIA,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1FFBD3-615D-966E-4835-4037DDCF17AF}"/>
              </a:ext>
            </a:extLst>
          </p:cNvPr>
          <p:cNvSpPr txBox="1"/>
          <p:nvPr/>
        </p:nvSpPr>
        <p:spPr>
          <a:xfrm>
            <a:off x="4617448" y="6001434"/>
            <a:ext cx="29570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Change, EJ per year</a:t>
            </a:r>
          </a:p>
        </p:txBody>
      </p:sp>
      <p:sp>
        <p:nvSpPr>
          <p:cNvPr id="10" name="TextBox 9">
            <a:extLst>
              <a:ext uri="{FF2B5EF4-FFF2-40B4-BE49-F238E27FC236}">
                <a16:creationId xmlns:a16="http://schemas.microsoft.com/office/drawing/2014/main" id="{F70C2143-2DD7-D7C1-8037-94E084F813C3}"/>
              </a:ext>
            </a:extLst>
          </p:cNvPr>
          <p:cNvSpPr txBox="1"/>
          <p:nvPr/>
        </p:nvSpPr>
        <p:spPr>
          <a:xfrm>
            <a:off x="1002742" y="2967335"/>
            <a:ext cx="194399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Wind + Solar</a:t>
            </a:r>
          </a:p>
        </p:txBody>
      </p:sp>
      <p:sp>
        <p:nvSpPr>
          <p:cNvPr id="11" name="TextBox 10">
            <a:extLst>
              <a:ext uri="{FF2B5EF4-FFF2-40B4-BE49-F238E27FC236}">
                <a16:creationId xmlns:a16="http://schemas.microsoft.com/office/drawing/2014/main" id="{FE1C83FB-C09F-AC84-C957-8B8C559375A4}"/>
              </a:ext>
            </a:extLst>
          </p:cNvPr>
          <p:cNvSpPr txBox="1"/>
          <p:nvPr/>
        </p:nvSpPr>
        <p:spPr>
          <a:xfrm>
            <a:off x="567559" y="4552407"/>
            <a:ext cx="237917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Coal + Oil + Gas</a:t>
            </a:r>
          </a:p>
        </p:txBody>
      </p:sp>
      <p:graphicFrame>
        <p:nvGraphicFramePr>
          <p:cNvPr id="3" name="Chart 2">
            <a:extLst>
              <a:ext uri="{FF2B5EF4-FFF2-40B4-BE49-F238E27FC236}">
                <a16:creationId xmlns:a16="http://schemas.microsoft.com/office/drawing/2014/main" id="{732A9179-A3D7-4841-BECB-2BFCA86A98C3}"/>
              </a:ext>
            </a:extLst>
          </p:cNvPr>
          <p:cNvGraphicFramePr>
            <a:graphicFrameLocks/>
          </p:cNvGraphicFramePr>
          <p:nvPr/>
        </p:nvGraphicFramePr>
        <p:xfrm>
          <a:off x="2800309" y="2536425"/>
          <a:ext cx="7706524" cy="33554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E433D7D-F127-389B-33FA-EB1D0DD47327}"/>
              </a:ext>
            </a:extLst>
          </p:cNvPr>
          <p:cNvSpPr txBox="1"/>
          <p:nvPr/>
        </p:nvSpPr>
        <p:spPr>
          <a:xfrm>
            <a:off x="7005153" y="3075709"/>
            <a:ext cx="56938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0.9</a:t>
            </a:r>
          </a:p>
        </p:txBody>
      </p:sp>
      <p:sp>
        <p:nvSpPr>
          <p:cNvPr id="13" name="TextBox 12">
            <a:extLst>
              <a:ext uri="{FF2B5EF4-FFF2-40B4-BE49-F238E27FC236}">
                <a16:creationId xmlns:a16="http://schemas.microsoft.com/office/drawing/2014/main" id="{A473D95A-62BA-69ED-9903-AFAB24D83F23}"/>
              </a:ext>
            </a:extLst>
          </p:cNvPr>
          <p:cNvSpPr txBox="1"/>
          <p:nvPr/>
        </p:nvSpPr>
        <p:spPr>
          <a:xfrm>
            <a:off x="9623662" y="4514924"/>
            <a:ext cx="56938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1.4</a:t>
            </a:r>
          </a:p>
        </p:txBody>
      </p:sp>
      <p:sp>
        <p:nvSpPr>
          <p:cNvPr id="14" name="TextBox 13">
            <a:extLst>
              <a:ext uri="{FF2B5EF4-FFF2-40B4-BE49-F238E27FC236}">
                <a16:creationId xmlns:a16="http://schemas.microsoft.com/office/drawing/2014/main" id="{F882416B-690B-AE21-C734-48AE44B99323}"/>
              </a:ext>
            </a:extLst>
          </p:cNvPr>
          <p:cNvSpPr txBox="1"/>
          <p:nvPr/>
        </p:nvSpPr>
        <p:spPr>
          <a:xfrm>
            <a:off x="3945469" y="4514924"/>
            <a:ext cx="671979"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-0.8</a:t>
            </a:r>
          </a:p>
        </p:txBody>
      </p:sp>
      <p:sp>
        <p:nvSpPr>
          <p:cNvPr id="15" name="TextBox 14">
            <a:extLst>
              <a:ext uri="{FF2B5EF4-FFF2-40B4-BE49-F238E27FC236}">
                <a16:creationId xmlns:a16="http://schemas.microsoft.com/office/drawing/2014/main" id="{7EF4A1D5-4415-5AE9-2A26-02FAA2968889}"/>
              </a:ext>
            </a:extLst>
          </p:cNvPr>
          <p:cNvSpPr txBox="1"/>
          <p:nvPr/>
        </p:nvSpPr>
        <p:spPr>
          <a:xfrm>
            <a:off x="5605132" y="4514924"/>
            <a:ext cx="57259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0.7</a:t>
            </a:r>
          </a:p>
        </p:txBody>
      </p:sp>
    </p:spTree>
    <p:extLst>
      <p:ext uri="{BB962C8B-B14F-4D97-AF65-F5344CB8AC3E}">
        <p14:creationId xmlns:p14="http://schemas.microsoft.com/office/powerpoint/2010/main" val="94592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45046" y="697259"/>
            <a:ext cx="11701905" cy="1168706"/>
          </a:xfrm>
        </p:spPr>
        <p:txBody>
          <a:bodyPr>
            <a:noAutofit/>
          </a:bodyPr>
          <a:lstStyle/>
          <a:p>
            <a:pPr algn="ctr"/>
            <a:r>
              <a:rPr lang="en-US" b="1" dirty="0">
                <a:latin typeface="Times New Roman" panose="02020603050405020304" pitchFamily="18" charset="0"/>
                <a:cs typeface="Times New Roman" panose="02020603050405020304" pitchFamily="18" charset="0"/>
              </a:rPr>
              <a:t>Biden’s Zero-Carbon Grid Needs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2,700 TWh/yr Of New Zero-C Juice by 2035.</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From Where Will It Come? </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529460" y="6391051"/>
            <a:ext cx="8066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BP.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3A298805-CB85-C444-B30A-8134AF3F6C85}"/>
              </a:ext>
            </a:extLst>
          </p:cNvPr>
          <p:cNvSpPr txBox="1"/>
          <p:nvPr/>
        </p:nvSpPr>
        <p:spPr>
          <a:xfrm>
            <a:off x="3099121" y="5929386"/>
            <a:ext cx="59937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2021 Electricity Generation, Terawatt-hours</a:t>
            </a:r>
          </a:p>
        </p:txBody>
      </p:sp>
      <p:graphicFrame>
        <p:nvGraphicFramePr>
          <p:cNvPr id="14" name="Chart 13">
            <a:extLst>
              <a:ext uri="{FF2B5EF4-FFF2-40B4-BE49-F238E27FC236}">
                <a16:creationId xmlns:a16="http://schemas.microsoft.com/office/drawing/2014/main" id="{415E5411-3976-094C-927E-10D75D84881A}"/>
              </a:ext>
            </a:extLst>
          </p:cNvPr>
          <p:cNvGraphicFramePr>
            <a:graphicFrameLocks/>
          </p:cNvGraphicFramePr>
          <p:nvPr/>
        </p:nvGraphicFramePr>
        <p:xfrm>
          <a:off x="110359" y="2222938"/>
          <a:ext cx="11824138" cy="38111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601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0549249-5238-A94B-8424-D20343643139}"/>
              </a:ext>
            </a:extLst>
          </p:cNvPr>
          <p:cNvSpPr txBox="1"/>
          <p:nvPr/>
        </p:nvSpPr>
        <p:spPr>
          <a:xfrm>
            <a:off x="286717" y="6488667"/>
            <a:ext cx="713800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Source: Media outlets</a:t>
            </a:r>
          </a:p>
        </p:txBody>
      </p:sp>
      <p:pic>
        <p:nvPicPr>
          <p:cNvPr id="10" name="Picture 9">
            <a:extLst>
              <a:ext uri="{FF2B5EF4-FFF2-40B4-BE49-F238E27FC236}">
                <a16:creationId xmlns:a16="http://schemas.microsoft.com/office/drawing/2014/main" id="{70E06299-EDEA-A243-B85F-9D77169D78FE}"/>
              </a:ext>
            </a:extLst>
          </p:cNvPr>
          <p:cNvPicPr>
            <a:picLocks noChangeAspect="1"/>
          </p:cNvPicPr>
          <p:nvPr/>
        </p:nvPicPr>
        <p:blipFill>
          <a:blip r:embed="rId2"/>
          <a:stretch>
            <a:fillRect/>
          </a:stretch>
        </p:blipFill>
        <p:spPr>
          <a:xfrm>
            <a:off x="6733810" y="3195496"/>
            <a:ext cx="5139161" cy="829968"/>
          </a:xfrm>
          <a:prstGeom prst="rect">
            <a:avLst/>
          </a:prstGeom>
        </p:spPr>
      </p:pic>
      <p:sp>
        <p:nvSpPr>
          <p:cNvPr id="2" name="TextBox 1">
            <a:extLst>
              <a:ext uri="{FF2B5EF4-FFF2-40B4-BE49-F238E27FC236}">
                <a16:creationId xmlns:a16="http://schemas.microsoft.com/office/drawing/2014/main" id="{EAE59D24-7E0C-154F-B517-302BA763ABD7}"/>
              </a:ext>
            </a:extLst>
          </p:cNvPr>
          <p:cNvSpPr txBox="1"/>
          <p:nvPr/>
        </p:nvSpPr>
        <p:spPr>
          <a:xfrm>
            <a:off x="79607" y="166415"/>
            <a:ext cx="1203278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Big Wind: Friction From Norway to Nebraska</a:t>
            </a:r>
            <a:endParaRPr kumimoji="0" lang="en-US" sz="4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25066DA-B084-CC4C-A4E9-B6FA5DFA83CD}"/>
              </a:ext>
            </a:extLst>
          </p:cNvPr>
          <p:cNvPicPr>
            <a:picLocks noChangeAspect="1"/>
          </p:cNvPicPr>
          <p:nvPr/>
        </p:nvPicPr>
        <p:blipFill>
          <a:blip r:embed="rId3"/>
          <a:stretch>
            <a:fillRect/>
          </a:stretch>
        </p:blipFill>
        <p:spPr>
          <a:xfrm>
            <a:off x="6652042" y="2488058"/>
            <a:ext cx="5220929" cy="582728"/>
          </a:xfrm>
          <a:prstGeom prst="rect">
            <a:avLst/>
          </a:prstGeom>
        </p:spPr>
      </p:pic>
      <p:pic>
        <p:nvPicPr>
          <p:cNvPr id="9" name="Picture 8">
            <a:extLst>
              <a:ext uri="{FF2B5EF4-FFF2-40B4-BE49-F238E27FC236}">
                <a16:creationId xmlns:a16="http://schemas.microsoft.com/office/drawing/2014/main" id="{D92ECA67-3F15-AC4B-8086-9CA924B629A6}"/>
              </a:ext>
            </a:extLst>
          </p:cNvPr>
          <p:cNvPicPr>
            <a:picLocks noChangeAspect="1"/>
          </p:cNvPicPr>
          <p:nvPr/>
        </p:nvPicPr>
        <p:blipFill>
          <a:blip r:embed="rId4"/>
          <a:stretch>
            <a:fillRect/>
          </a:stretch>
        </p:blipFill>
        <p:spPr>
          <a:xfrm>
            <a:off x="403985" y="5176062"/>
            <a:ext cx="4128513" cy="1240095"/>
          </a:xfrm>
          <a:prstGeom prst="rect">
            <a:avLst/>
          </a:prstGeom>
        </p:spPr>
      </p:pic>
      <p:sp>
        <p:nvSpPr>
          <p:cNvPr id="14" name="TextBox 1">
            <a:extLst>
              <a:ext uri="{FF2B5EF4-FFF2-40B4-BE49-F238E27FC236}">
                <a16:creationId xmlns:a16="http://schemas.microsoft.com/office/drawing/2014/main" id="{8819FD17-9DB1-C441-8958-3CB91262726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1FDDCE98-8104-A441-8B48-F2DC185CBCC3}"/>
              </a:ext>
            </a:extLst>
          </p:cNvPr>
          <p:cNvPicPr>
            <a:picLocks noChangeAspect="1"/>
          </p:cNvPicPr>
          <p:nvPr/>
        </p:nvPicPr>
        <p:blipFill>
          <a:blip r:embed="rId5"/>
          <a:stretch>
            <a:fillRect/>
          </a:stretch>
        </p:blipFill>
        <p:spPr>
          <a:xfrm>
            <a:off x="7276879" y="4170741"/>
            <a:ext cx="4596092" cy="1135344"/>
          </a:xfrm>
          <a:prstGeom prst="rect">
            <a:avLst/>
          </a:prstGeom>
        </p:spPr>
      </p:pic>
      <p:pic>
        <p:nvPicPr>
          <p:cNvPr id="4" name="Picture 3">
            <a:extLst>
              <a:ext uri="{FF2B5EF4-FFF2-40B4-BE49-F238E27FC236}">
                <a16:creationId xmlns:a16="http://schemas.microsoft.com/office/drawing/2014/main" id="{89573D5A-1B54-AE4E-B1CB-2CD705F0F322}"/>
              </a:ext>
            </a:extLst>
          </p:cNvPr>
          <p:cNvPicPr>
            <a:picLocks noChangeAspect="1"/>
          </p:cNvPicPr>
          <p:nvPr/>
        </p:nvPicPr>
        <p:blipFill>
          <a:blip r:embed="rId6"/>
          <a:stretch>
            <a:fillRect/>
          </a:stretch>
        </p:blipFill>
        <p:spPr>
          <a:xfrm>
            <a:off x="9496799" y="1879960"/>
            <a:ext cx="2376172" cy="476034"/>
          </a:xfrm>
          <a:prstGeom prst="rect">
            <a:avLst/>
          </a:prstGeom>
        </p:spPr>
      </p:pic>
      <p:pic>
        <p:nvPicPr>
          <p:cNvPr id="8" name="Picture 7">
            <a:extLst>
              <a:ext uri="{FF2B5EF4-FFF2-40B4-BE49-F238E27FC236}">
                <a16:creationId xmlns:a16="http://schemas.microsoft.com/office/drawing/2014/main" id="{D93F649B-F4CF-E04D-969C-C5FA4E2E5AFD}"/>
              </a:ext>
            </a:extLst>
          </p:cNvPr>
          <p:cNvPicPr>
            <a:picLocks noChangeAspect="1"/>
          </p:cNvPicPr>
          <p:nvPr/>
        </p:nvPicPr>
        <p:blipFill>
          <a:blip r:embed="rId7"/>
          <a:stretch>
            <a:fillRect/>
          </a:stretch>
        </p:blipFill>
        <p:spPr>
          <a:xfrm>
            <a:off x="9665982" y="1106791"/>
            <a:ext cx="2206989" cy="637957"/>
          </a:xfrm>
          <a:prstGeom prst="rect">
            <a:avLst/>
          </a:prstGeom>
        </p:spPr>
      </p:pic>
      <p:pic>
        <p:nvPicPr>
          <p:cNvPr id="16" name="Picture 15">
            <a:extLst>
              <a:ext uri="{FF2B5EF4-FFF2-40B4-BE49-F238E27FC236}">
                <a16:creationId xmlns:a16="http://schemas.microsoft.com/office/drawing/2014/main" id="{97264D3E-1D1F-36E1-8E29-5F2AFBFFF4A1}"/>
              </a:ext>
            </a:extLst>
          </p:cNvPr>
          <p:cNvPicPr>
            <a:picLocks noChangeAspect="1"/>
          </p:cNvPicPr>
          <p:nvPr/>
        </p:nvPicPr>
        <p:blipFill>
          <a:blip r:embed="rId8"/>
          <a:stretch>
            <a:fillRect/>
          </a:stretch>
        </p:blipFill>
        <p:spPr>
          <a:xfrm>
            <a:off x="358051" y="1106791"/>
            <a:ext cx="5926261" cy="3844842"/>
          </a:xfrm>
          <a:prstGeom prst="rect">
            <a:avLst/>
          </a:prstGeom>
        </p:spPr>
      </p:pic>
      <p:pic>
        <p:nvPicPr>
          <p:cNvPr id="19" name="Picture 18">
            <a:extLst>
              <a:ext uri="{FF2B5EF4-FFF2-40B4-BE49-F238E27FC236}">
                <a16:creationId xmlns:a16="http://schemas.microsoft.com/office/drawing/2014/main" id="{44A178B0-04F9-4867-8E79-5AB38F99A75B}"/>
              </a:ext>
            </a:extLst>
          </p:cNvPr>
          <p:cNvPicPr>
            <a:picLocks noChangeAspect="1"/>
          </p:cNvPicPr>
          <p:nvPr/>
        </p:nvPicPr>
        <p:blipFill>
          <a:blip r:embed="rId9"/>
          <a:stretch>
            <a:fillRect/>
          </a:stretch>
        </p:blipFill>
        <p:spPr>
          <a:xfrm>
            <a:off x="6547465" y="1123987"/>
            <a:ext cx="2762356" cy="1207142"/>
          </a:xfrm>
          <a:prstGeom prst="rect">
            <a:avLst/>
          </a:prstGeom>
        </p:spPr>
      </p:pic>
      <p:pic>
        <p:nvPicPr>
          <p:cNvPr id="20" name="Picture 19">
            <a:extLst>
              <a:ext uri="{FF2B5EF4-FFF2-40B4-BE49-F238E27FC236}">
                <a16:creationId xmlns:a16="http://schemas.microsoft.com/office/drawing/2014/main" id="{8B2593E5-7D63-A41B-2884-C1D96CEB27C7}"/>
              </a:ext>
            </a:extLst>
          </p:cNvPr>
          <p:cNvPicPr>
            <a:picLocks noChangeAspect="1"/>
          </p:cNvPicPr>
          <p:nvPr/>
        </p:nvPicPr>
        <p:blipFill>
          <a:blip r:embed="rId10"/>
          <a:stretch>
            <a:fillRect/>
          </a:stretch>
        </p:blipFill>
        <p:spPr>
          <a:xfrm>
            <a:off x="4757738" y="5489988"/>
            <a:ext cx="5333970" cy="1135344"/>
          </a:xfrm>
          <a:prstGeom prst="rect">
            <a:avLst/>
          </a:prstGeom>
        </p:spPr>
      </p:pic>
    </p:spTree>
    <p:extLst>
      <p:ext uri="{BB962C8B-B14F-4D97-AF65-F5344CB8AC3E}">
        <p14:creationId xmlns:p14="http://schemas.microsoft.com/office/powerpoint/2010/main" val="283756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6;p10">
            <a:extLst>
              <a:ext uri="{FF2B5EF4-FFF2-40B4-BE49-F238E27FC236}">
                <a16:creationId xmlns:a16="http://schemas.microsoft.com/office/drawing/2014/main" id="{CF2B2088-AEEF-4E43-BB32-E7CA16075BB3}"/>
              </a:ext>
            </a:extLst>
          </p:cNvPr>
          <p:cNvSpPr/>
          <p:nvPr/>
        </p:nvSpPr>
        <p:spPr>
          <a:xfrm>
            <a:off x="268704" y="6502987"/>
            <a:ext cx="3990625" cy="2514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t>
            </a:r>
            <a:r>
              <a:rPr lang="en-US" sz="1000" i="1" dirty="0">
                <a:solidFill>
                  <a:srgbClr val="7F7F7F"/>
                </a:solidFill>
                <a:latin typeface="Arial"/>
                <a:ea typeface="Arial"/>
                <a:cs typeface="Arial"/>
                <a:sym typeface="Arial"/>
              </a:rPr>
              <a:t>Renewable Rejection Database</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EE3A7461-993F-43B7-B7CA-7A7A6C939180}"/>
              </a:ext>
            </a:extLst>
          </p:cNvPr>
          <p:cNvSpPr txBox="1"/>
          <p:nvPr/>
        </p:nvSpPr>
        <p:spPr>
          <a:xfrm>
            <a:off x="10648986" y="65084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a:extLst>
              <a:ext uri="{FF2B5EF4-FFF2-40B4-BE49-F238E27FC236}">
                <a16:creationId xmlns:a16="http://schemas.microsoft.com/office/drawing/2014/main" id="{B0E9B174-43CC-4AA9-9EB6-FF62DF839B80}"/>
              </a:ext>
            </a:extLst>
          </p:cNvPr>
          <p:cNvSpPr/>
          <p:nvPr/>
        </p:nvSpPr>
        <p:spPr>
          <a:xfrm>
            <a:off x="5588504" y="1150233"/>
            <a:ext cx="3523817" cy="21149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Times New Roman" panose="02020603050405020304" pitchFamily="18" charset="0"/>
                <a:cs typeface="Times New Roman" panose="02020603050405020304" pitchFamily="18" charset="0"/>
              </a:rPr>
              <a:t>At least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375 rejections or restrictions since 2015 </a:t>
            </a:r>
          </a:p>
        </p:txBody>
      </p:sp>
      <p:sp>
        <p:nvSpPr>
          <p:cNvPr id="10" name="TextBox 9">
            <a:extLst>
              <a:ext uri="{FF2B5EF4-FFF2-40B4-BE49-F238E27FC236}">
                <a16:creationId xmlns:a16="http://schemas.microsoft.com/office/drawing/2014/main" id="{5D6D3F39-40DA-6346-94F1-AD07A8B164F4}"/>
              </a:ext>
            </a:extLst>
          </p:cNvPr>
          <p:cNvSpPr txBox="1"/>
          <p:nvPr/>
        </p:nvSpPr>
        <p:spPr>
          <a:xfrm>
            <a:off x="381007" y="283339"/>
            <a:ext cx="1142998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 Wind Energy Rejections, 2015 to 2023</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8A943DD4-1A2B-805C-F77C-A23403E6AFA1}"/>
              </a:ext>
            </a:extLst>
          </p:cNvPr>
          <p:cNvGraphicFramePr>
            <a:graphicFrameLocks/>
          </p:cNvGraphicFramePr>
          <p:nvPr>
            <p:extLst>
              <p:ext uri="{D42A27DB-BD31-4B8C-83A1-F6EECF244321}">
                <p14:modId xmlns:p14="http://schemas.microsoft.com/office/powerpoint/2010/main" val="823321206"/>
              </p:ext>
            </p:extLst>
          </p:nvPr>
        </p:nvGraphicFramePr>
        <p:xfrm>
          <a:off x="615537" y="1827716"/>
          <a:ext cx="10960925" cy="44651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485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6;p10">
            <a:extLst>
              <a:ext uri="{FF2B5EF4-FFF2-40B4-BE49-F238E27FC236}">
                <a16:creationId xmlns:a16="http://schemas.microsoft.com/office/drawing/2014/main" id="{CF2B2088-AEEF-4E43-BB32-E7CA16075BB3}"/>
              </a:ext>
            </a:extLst>
          </p:cNvPr>
          <p:cNvSpPr/>
          <p:nvPr/>
        </p:nvSpPr>
        <p:spPr>
          <a:xfrm>
            <a:off x="268704" y="6502987"/>
            <a:ext cx="3990625" cy="2514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Arial"/>
                <a:ea typeface="Arial"/>
                <a:cs typeface="Arial"/>
                <a:sym typeface="Arial"/>
              </a:rPr>
              <a:t>Source: </a:t>
            </a:r>
            <a:r>
              <a:rPr lang="en-US" sz="1000" i="1" dirty="0">
                <a:solidFill>
                  <a:srgbClr val="7F7F7F"/>
                </a:solidFill>
                <a:latin typeface="Arial"/>
                <a:ea typeface="Arial"/>
                <a:cs typeface="Arial"/>
                <a:sym typeface="Arial"/>
              </a:rPr>
              <a:t>Renewable Rejection Database</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EE3A7461-993F-43B7-B7CA-7A7A6C939180}"/>
              </a:ext>
            </a:extLst>
          </p:cNvPr>
          <p:cNvSpPr txBox="1"/>
          <p:nvPr/>
        </p:nvSpPr>
        <p:spPr>
          <a:xfrm>
            <a:off x="10487384" y="6432858"/>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a:extLst>
              <a:ext uri="{FF2B5EF4-FFF2-40B4-BE49-F238E27FC236}">
                <a16:creationId xmlns:a16="http://schemas.microsoft.com/office/drawing/2014/main" id="{B0E9B174-43CC-4AA9-9EB6-FF62DF839B80}"/>
              </a:ext>
            </a:extLst>
          </p:cNvPr>
          <p:cNvSpPr/>
          <p:nvPr/>
        </p:nvSpPr>
        <p:spPr>
          <a:xfrm>
            <a:off x="2561196" y="1515576"/>
            <a:ext cx="5486400" cy="311727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least 120 rejections or restrictions of solar </a:t>
            </a:r>
            <a:r>
              <a:rPr lang="en-US" sz="3600" dirty="0">
                <a:solidFill>
                  <a:prstClr val="white"/>
                </a:solidFill>
                <a:latin typeface="Times New Roman" panose="02020603050405020304" pitchFamily="18" charset="0"/>
                <a:cs typeface="Times New Roman" panose="02020603050405020304" pitchFamily="18" charset="0"/>
              </a:rPr>
              <a:t>energy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since 2017 </a:t>
            </a:r>
          </a:p>
        </p:txBody>
      </p:sp>
      <p:sp>
        <p:nvSpPr>
          <p:cNvPr id="10" name="TextBox 9">
            <a:extLst>
              <a:ext uri="{FF2B5EF4-FFF2-40B4-BE49-F238E27FC236}">
                <a16:creationId xmlns:a16="http://schemas.microsoft.com/office/drawing/2014/main" id="{5D6D3F39-40DA-6346-94F1-AD07A8B164F4}"/>
              </a:ext>
            </a:extLst>
          </p:cNvPr>
          <p:cNvSpPr txBox="1"/>
          <p:nvPr/>
        </p:nvSpPr>
        <p:spPr>
          <a:xfrm>
            <a:off x="449326" y="266730"/>
            <a:ext cx="11293349" cy="8463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 Solar Energy Rejections, 2017 to 2023</a:t>
            </a:r>
            <a:endParaRPr kumimoji="0" lang="en-US" sz="4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06981EC0-6FF2-8A52-106A-45EF6A52DF55}"/>
              </a:ext>
            </a:extLst>
          </p:cNvPr>
          <p:cNvGraphicFramePr>
            <a:graphicFrameLocks/>
          </p:cNvGraphicFramePr>
          <p:nvPr>
            <p:extLst>
              <p:ext uri="{D42A27DB-BD31-4B8C-83A1-F6EECF244321}">
                <p14:modId xmlns:p14="http://schemas.microsoft.com/office/powerpoint/2010/main" val="3835532470"/>
              </p:ext>
            </p:extLst>
          </p:nvPr>
        </p:nvGraphicFramePr>
        <p:xfrm>
          <a:off x="268704" y="1660491"/>
          <a:ext cx="11665831" cy="4289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7913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60014" y="514570"/>
            <a:ext cx="11271969" cy="800087"/>
          </a:xfrm>
        </p:spPr>
        <p:txBody>
          <a:bodyPr>
            <a:noAutofit/>
          </a:bodyPr>
          <a:lstStyle/>
          <a:p>
            <a:pPr algn="ctr"/>
            <a:r>
              <a:rPr lang="en-US" sz="4600" b="1" dirty="0">
                <a:latin typeface="Times New Roman" panose="02020603050405020304" pitchFamily="18" charset="0"/>
                <a:cs typeface="Times New Roman" panose="02020603050405020304" pitchFamily="18" charset="0"/>
              </a:rPr>
              <a:t>All-Renewable Schemes Require Massive Increases in High-Voltage Transmission</a:t>
            </a:r>
          </a:p>
        </p:txBody>
      </p:sp>
      <p:sp>
        <p:nvSpPr>
          <p:cNvPr id="10" name="TextBox 1">
            <a:extLst>
              <a:ext uri="{FF2B5EF4-FFF2-40B4-BE49-F238E27FC236}">
                <a16:creationId xmlns:a16="http://schemas.microsoft.com/office/drawing/2014/main" id="{9DF66FBB-7321-C646-BF8C-716F9D403684}"/>
              </a:ext>
            </a:extLst>
          </p:cNvPr>
          <p:cNvSpPr txBox="1"/>
          <p:nvPr/>
        </p:nvSpPr>
        <p:spPr>
          <a:xfrm>
            <a:off x="10491619" y="6369474"/>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8912BA52-2936-BD42-92B1-6F20A1CED019}"/>
              </a:ext>
            </a:extLst>
          </p:cNvPr>
          <p:cNvPicPr>
            <a:picLocks noChangeAspect="1"/>
          </p:cNvPicPr>
          <p:nvPr/>
        </p:nvPicPr>
        <p:blipFill>
          <a:blip r:embed="rId3"/>
          <a:stretch>
            <a:fillRect/>
          </a:stretch>
        </p:blipFill>
        <p:spPr>
          <a:xfrm>
            <a:off x="1340307" y="1723704"/>
            <a:ext cx="9511385" cy="2909559"/>
          </a:xfrm>
          <a:prstGeom prst="rect">
            <a:avLst/>
          </a:prstGeom>
        </p:spPr>
      </p:pic>
      <p:sp>
        <p:nvSpPr>
          <p:cNvPr id="3" name="TextBox 2">
            <a:extLst>
              <a:ext uri="{FF2B5EF4-FFF2-40B4-BE49-F238E27FC236}">
                <a16:creationId xmlns:a16="http://schemas.microsoft.com/office/drawing/2014/main" id="{E32E14F9-5869-744C-BBBF-EE9DD900C515}"/>
              </a:ext>
            </a:extLst>
          </p:cNvPr>
          <p:cNvSpPr txBox="1"/>
          <p:nvPr/>
        </p:nvSpPr>
        <p:spPr>
          <a:xfrm>
            <a:off x="460014" y="4808871"/>
            <a:ext cx="11271969"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NREL: 90% renewable electricity requires doubling HV transmission </a:t>
            </a:r>
          </a:p>
          <a:p>
            <a:r>
              <a:rPr lang="en-US" sz="2800" b="1" dirty="0">
                <a:latin typeface="Times New Roman" panose="02020603050405020304" pitchFamily="18" charset="0"/>
                <a:cs typeface="Times New Roman" panose="02020603050405020304" pitchFamily="18" charset="0"/>
              </a:rPr>
              <a:t>● US has 240,000 miles of HV transmission (230kV and up)</a:t>
            </a:r>
          </a:p>
          <a:p>
            <a:r>
              <a:rPr lang="en-US" sz="2800" b="1" dirty="0">
                <a:latin typeface="Times New Roman" panose="02020603050405020304" pitchFamily="18" charset="0"/>
                <a:cs typeface="Times New Roman" panose="02020603050405020304" pitchFamily="18" charset="0"/>
              </a:rPr>
              <a:t>● From 2008 to 2021, US</a:t>
            </a:r>
            <a:r>
              <a:rPr lang="en-US" sz="2800" b="1" i="1" dirty="0">
                <a:latin typeface="Times New Roman" panose="02020603050405020304" pitchFamily="18" charset="0"/>
                <a:cs typeface="Times New Roman" panose="02020603050405020304" pitchFamily="18" charset="0"/>
              </a:rPr>
              <a:t> </a:t>
            </a:r>
            <a:r>
              <a:rPr lang="en-US" sz="2800" b="1" i="1" u="sng" dirty="0">
                <a:latin typeface="Times New Roman" panose="02020603050405020304" pitchFamily="18" charset="0"/>
                <a:cs typeface="Times New Roman" panose="02020603050405020304" pitchFamily="18" charset="0"/>
              </a:rPr>
              <a:t>built 1,700 miles/year of HV transmission </a:t>
            </a:r>
          </a:p>
        </p:txBody>
      </p:sp>
      <p:sp>
        <p:nvSpPr>
          <p:cNvPr id="8" name="TextBox 7">
            <a:extLst>
              <a:ext uri="{FF2B5EF4-FFF2-40B4-BE49-F238E27FC236}">
                <a16:creationId xmlns:a16="http://schemas.microsoft.com/office/drawing/2014/main" id="{D5B9ACB4-483F-F249-8A94-410AC927B15F}"/>
              </a:ext>
            </a:extLst>
          </p:cNvPr>
          <p:cNvSpPr txBox="1"/>
          <p:nvPr/>
        </p:nvSpPr>
        <p:spPr>
          <a:xfrm>
            <a:off x="460014" y="6417348"/>
            <a:ext cx="1827744" cy="246221"/>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Sources: NREL, C Three Group</a:t>
            </a:r>
          </a:p>
        </p:txBody>
      </p:sp>
    </p:spTree>
    <p:extLst>
      <p:ext uri="{BB962C8B-B14F-4D97-AF65-F5344CB8AC3E}">
        <p14:creationId xmlns:p14="http://schemas.microsoft.com/office/powerpoint/2010/main" val="1529859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5560D8-6CCE-F04A-9A96-E26AEE295108}"/>
              </a:ext>
            </a:extLst>
          </p:cNvPr>
          <p:cNvSpPr txBox="1"/>
          <p:nvPr/>
        </p:nvSpPr>
        <p:spPr>
          <a:xfrm>
            <a:off x="498392" y="6371449"/>
            <a:ext cx="5133136" cy="246221"/>
          </a:xfrm>
          <a:prstGeom prst="rect">
            <a:avLst/>
          </a:prstGeom>
          <a:noFill/>
        </p:spPr>
        <p:txBody>
          <a:bodyPr wrap="none" rtlCol="0">
            <a:spAutoFit/>
          </a:bodyPr>
          <a:lstStyle/>
          <a:p>
            <a:pPr lvl="0">
              <a:defRPr/>
            </a:pPr>
            <a:r>
              <a:rPr lang="en-US" sz="1000" dirty="0">
                <a:solidFill>
                  <a:prstClr val="black"/>
                </a:solidFill>
                <a:latin typeface="Times New Roman" panose="02020603050405020304" pitchFamily="18" charset="0"/>
                <a:cs typeface="Times New Roman" panose="02020603050405020304" pitchFamily="18" charset="0"/>
              </a:rPr>
              <a:t>Source: </a:t>
            </a:r>
            <a:r>
              <a:rPr lang="en-US" sz="1000" dirty="0">
                <a:solidFill>
                  <a:prstClr val="black"/>
                </a:solidFill>
                <a:latin typeface="Times New Roman" panose="02020603050405020304" pitchFamily="18" charset="0"/>
                <a:cs typeface="Times New Roman" panose="02020603050405020304" pitchFamily="18" charset="0"/>
                <a:hlinkClick r:id="rId3"/>
              </a:rPr>
              <a:t>https://www.foxnews.com/politics/president-biden-incredible-transition-high-gas-prices</a:t>
            </a:r>
            <a:r>
              <a:rPr lang="en-US" sz="1000" dirty="0">
                <a:solidFill>
                  <a:prstClr val="black"/>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D7EA7F3-9484-EF43-8C91-6D0A28282CEC}"/>
              </a:ext>
            </a:extLst>
          </p:cNvPr>
          <p:cNvSpPr txBox="1"/>
          <p:nvPr/>
        </p:nvSpPr>
        <p:spPr>
          <a:xfrm>
            <a:off x="801749" y="1402890"/>
            <a:ext cx="10588501" cy="405221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“We’re going through an incredible transition that is taking place that, God willing, when it’s over, we’ll be stronger and the world will be stronger and less reliant on fossil fuels when this is over.”</a:t>
            </a:r>
          </a:p>
          <a:p>
            <a:pPr algn="ctr"/>
            <a:endParaRPr lang="en-US" b="1"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President Joe Biden, May 23, 2022</a:t>
            </a:r>
            <a:endParaRPr kumimoji="0" lang="en-US" sz="3200" b="1"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Tree>
    <p:extLst>
      <p:ext uri="{BB962C8B-B14F-4D97-AF65-F5344CB8AC3E}">
        <p14:creationId xmlns:p14="http://schemas.microsoft.com/office/powerpoint/2010/main" val="3491397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13736" y="944110"/>
            <a:ext cx="11364528" cy="589374"/>
          </a:xfrm>
        </p:spPr>
        <p:txBody>
          <a:bodyPr>
            <a:noAutofit/>
          </a:bodyPr>
          <a:lstStyle/>
          <a:p>
            <a:pPr algn="ctr"/>
            <a:r>
              <a:rPr lang="en-US" sz="4600" b="1" dirty="0">
                <a:latin typeface="Times New Roman" panose="02020603050405020304" pitchFamily="18" charset="0"/>
                <a:cs typeface="Times New Roman" panose="02020603050405020304" pitchFamily="18" charset="0"/>
              </a:rPr>
              <a:t>No Transition Without Transmission: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Years Needed For Grid Buildout At Current Growth Rate </a:t>
            </a:r>
          </a:p>
        </p:txBody>
      </p:sp>
      <p:sp>
        <p:nvSpPr>
          <p:cNvPr id="4" name="TextBox 1">
            <a:extLst>
              <a:ext uri="{FF2B5EF4-FFF2-40B4-BE49-F238E27FC236}">
                <a16:creationId xmlns:a16="http://schemas.microsoft.com/office/drawing/2014/main" id="{FF91F0AC-D435-5444-AB0A-FFF6C31D600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EA18E84-8961-B344-8ED6-D6988AA1DE57}"/>
              </a:ext>
            </a:extLst>
          </p:cNvPr>
          <p:cNvSpPr txBox="1"/>
          <p:nvPr/>
        </p:nvSpPr>
        <p:spPr>
          <a:xfrm>
            <a:off x="540496" y="2456027"/>
            <a:ext cx="3488578" cy="3754874"/>
          </a:xfrm>
          <a:prstGeom prst="rect">
            <a:avLst/>
          </a:prstGeom>
          <a:noFill/>
        </p:spPr>
        <p:txBody>
          <a:bodyPr wrap="square" rtlCol="0">
            <a:sp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a:solidFill>
                  <a:srgbClr val="292929"/>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we need to expand electricity transmission systems by 60% by 2030</a:t>
            </a:r>
            <a:r>
              <a:rPr lang="en-US" sz="2400" b="1" dirty="0">
                <a:solidFill>
                  <a:srgbClr val="292929"/>
                </a:solidFill>
                <a:effectLst/>
                <a:latin typeface="Times New Roman" panose="02020603050405020304" pitchFamily="18" charset="0"/>
                <a:ea typeface="Times New Roman" panose="02020603050405020304" pitchFamily="18" charset="0"/>
                <a:cs typeface="Times New Roman" panose="02020603050405020304" pitchFamily="18" charset="0"/>
              </a:rPr>
              <a:t>, and may need to triple it by 2050 to meet the country’s increase in renewable generation and expanding electrification needs.”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b="1" baseline="30000" dirty="0">
                <a:solidFill>
                  <a:prstClr val="black"/>
                </a:solidFill>
                <a:latin typeface="Times New Roman" panose="02020603050405020304" pitchFamily="18" charset="0"/>
                <a:cs typeface="Times New Roman" panose="02020603050405020304" pitchFamily="18" charset="0"/>
              </a:rPr>
              <a:t>-- Department of Energy, May 10,  2022</a:t>
            </a:r>
            <a:endParaRPr lang="en-US" sz="2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95B450E-2A16-1F48-9C47-2420474BC8D4}"/>
              </a:ext>
            </a:extLst>
          </p:cNvPr>
          <p:cNvSpPr txBox="1"/>
          <p:nvPr/>
        </p:nvSpPr>
        <p:spPr>
          <a:xfrm>
            <a:off x="233030" y="6496896"/>
            <a:ext cx="8475397"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Sources: C Three Group, DOE,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https://www.energy.gov/articles/biden-administration-launches-25-billion-fund-modernize-and-expand-capacity-americas-power</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Chart 2">
            <a:extLst>
              <a:ext uri="{FF2B5EF4-FFF2-40B4-BE49-F238E27FC236}">
                <a16:creationId xmlns:a16="http://schemas.microsoft.com/office/drawing/2014/main" id="{BA90D073-37F4-4BBF-3D4D-04CBAD8FE192}"/>
              </a:ext>
            </a:extLst>
          </p:cNvPr>
          <p:cNvGraphicFramePr>
            <a:graphicFrameLocks/>
          </p:cNvGraphicFramePr>
          <p:nvPr>
            <p:extLst>
              <p:ext uri="{D42A27DB-BD31-4B8C-83A1-F6EECF244321}">
                <p14:modId xmlns:p14="http://schemas.microsoft.com/office/powerpoint/2010/main" val="2921088715"/>
              </p:ext>
            </p:extLst>
          </p:nvPr>
        </p:nvGraphicFramePr>
        <p:xfrm>
          <a:off x="3885399" y="2201469"/>
          <a:ext cx="8036540" cy="392851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FB1F389-CF27-9831-14B8-EDC48AEF182A}"/>
              </a:ext>
            </a:extLst>
          </p:cNvPr>
          <p:cNvSpPr txBox="1"/>
          <p:nvPr/>
        </p:nvSpPr>
        <p:spPr>
          <a:xfrm>
            <a:off x="7748292" y="5749236"/>
            <a:ext cx="192026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Years needed</a:t>
            </a:r>
          </a:p>
        </p:txBody>
      </p:sp>
    </p:spTree>
    <p:extLst>
      <p:ext uri="{BB962C8B-B14F-4D97-AF65-F5344CB8AC3E}">
        <p14:creationId xmlns:p14="http://schemas.microsoft.com/office/powerpoint/2010/main" val="2755470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699927" y="637952"/>
            <a:ext cx="10879342" cy="1352131"/>
          </a:xfrm>
        </p:spPr>
        <p:txBody>
          <a:bodyPr>
            <a:noAutofit/>
          </a:bodyPr>
          <a:lstStyle/>
          <a:p>
            <a:pPr algn="ctr">
              <a:lnSpc>
                <a:spcPct val="100000"/>
              </a:lnSpc>
              <a:spcBef>
                <a:spcPts val="400"/>
              </a:spcBef>
              <a:spcAft>
                <a:spcPts val="400"/>
              </a:spcAft>
            </a:pPr>
            <a:r>
              <a:rPr lang="en-US" sz="5200" b="1" dirty="0">
                <a:latin typeface="Times New Roman" panose="02020603050405020304" pitchFamily="18" charset="0"/>
                <a:cs typeface="Times New Roman" panose="02020603050405020304" pitchFamily="18" charset="0"/>
              </a:rPr>
              <a:t>Out Of Transmission: </a:t>
            </a:r>
            <a:br>
              <a:rPr lang="en-US" sz="5200" b="1" dirty="0">
                <a:latin typeface="Times New Roman" panose="02020603050405020304" pitchFamily="18" charset="0"/>
                <a:cs typeface="Times New Roman" panose="02020603050405020304" pitchFamily="18" charset="0"/>
              </a:rPr>
            </a:br>
            <a:r>
              <a:rPr lang="en-US" sz="5200" b="1" dirty="0">
                <a:latin typeface="Times New Roman" panose="02020603050405020304" pitchFamily="18" charset="0"/>
                <a:cs typeface="Times New Roman" panose="02020603050405020304" pitchFamily="18" charset="0"/>
              </a:rPr>
              <a:t>HV Projects Face Fierce Opposition</a:t>
            </a:r>
            <a:endParaRPr lang="en-US" sz="5200" b="1" i="1" u="sng" dirty="0">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380168" y="6487105"/>
            <a:ext cx="633538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 media outlets,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https://energynews.us/2023/04/17/the-fate-of-a-key-transmission-line-in-maine-is-on-trial-now/</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868E5E-CE38-42B5-9FF4-3F36E6B544F5}"/>
              </a:ext>
            </a:extLst>
          </p:cNvPr>
          <p:cNvSpPr txBox="1"/>
          <p:nvPr/>
        </p:nvSpPr>
        <p:spPr>
          <a:xfrm>
            <a:off x="1026839" y="2409693"/>
            <a:ext cx="10675425" cy="3724096"/>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a:highlight>
                  <a:srgbClr val="FFFF00"/>
                </a:highlight>
                <a:latin typeface="Times New Roman" panose="02020603050405020304" pitchFamily="18" charset="0"/>
                <a:cs typeface="Times New Roman" panose="02020603050405020304" pitchFamily="18" charset="0"/>
              </a:rPr>
              <a:t>In 2017, Iowa enacted law prohibiting the use of eminent domain for HV transmission lines</a:t>
            </a:r>
            <a:r>
              <a:rPr lang="en-US" sz="2800" b="1" dirty="0">
                <a:latin typeface="Times New Roman" panose="02020603050405020304" pitchFamily="18" charset="0"/>
                <a:cs typeface="Times New Roman" panose="02020603050405020304" pitchFamily="18" charset="0"/>
              </a:rPr>
              <a:t>, killing Rock Island Clean Line </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In 2018, NH regulators rejected Northern Pass Transmission </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Grain Belt Express still waiting for permits to cross MO</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Trans West Express in WY, proposed in 2005, still not built</a:t>
            </a:r>
            <a:r>
              <a:rPr lang="en-US" sz="2800" b="1" dirty="0">
                <a:effectLst/>
                <a:latin typeface="Times New Roman" panose="02020603050405020304" pitchFamily="18" charset="0"/>
                <a:cs typeface="Times New Roman" panose="02020603050405020304" pitchFamily="18" charset="0"/>
              </a:rPr>
              <a:t> </a:t>
            </a:r>
          </a:p>
          <a:p>
            <a:endParaRPr lang="en-US" sz="10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New England Clean Energy Connect, proposed in 2017, won recent round in court, project still in legal limbo </a:t>
            </a:r>
          </a:p>
        </p:txBody>
      </p:sp>
      <p:sp>
        <p:nvSpPr>
          <p:cNvPr id="14" name="TextBox 13">
            <a:extLst>
              <a:ext uri="{FF2B5EF4-FFF2-40B4-BE49-F238E27FC236}">
                <a16:creationId xmlns:a16="http://schemas.microsoft.com/office/drawing/2014/main" id="{A5136603-EF03-D378-341E-154CB5CD7CFA}"/>
              </a:ext>
            </a:extLst>
          </p:cNvPr>
          <p:cNvSpPr txBox="1"/>
          <p:nvPr/>
        </p:nvSpPr>
        <p:spPr>
          <a:xfrm>
            <a:off x="3048000" y="2015222"/>
            <a:ext cx="6096000" cy="369332"/>
          </a:xfrm>
          <a:prstGeom prst="rect">
            <a:avLst/>
          </a:prstGeom>
          <a:noFill/>
        </p:spPr>
        <p:txBody>
          <a:bodyPr wrap="square">
            <a:spAutoFit/>
          </a:bodyPr>
          <a:lstStyle/>
          <a:p>
            <a:r>
              <a:rPr lang="en-US" sz="1800" b="1" dirty="0">
                <a:effectLst/>
                <a:latin typeface="Arial" panose="020B0604020202020204" pitchFamily="34" charset="0"/>
              </a:rPr>
              <a:t>. </a:t>
            </a:r>
            <a:endParaRPr lang="en-US" dirty="0"/>
          </a:p>
        </p:txBody>
      </p:sp>
    </p:spTree>
    <p:extLst>
      <p:ext uri="{BB962C8B-B14F-4D97-AF65-F5344CB8AC3E}">
        <p14:creationId xmlns:p14="http://schemas.microsoft.com/office/powerpoint/2010/main" val="3691536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13736" y="904118"/>
            <a:ext cx="11364528" cy="589374"/>
          </a:xfrm>
        </p:spPr>
        <p:txBody>
          <a:bodyPr>
            <a:noAutofit/>
          </a:bodyPr>
          <a:lstStyle/>
          <a:p>
            <a:pPr algn="ctr"/>
            <a:r>
              <a:rPr lang="en-US" sz="4600" b="1" dirty="0">
                <a:latin typeface="Times New Roman" panose="02020603050405020304" pitchFamily="18" charset="0"/>
                <a:cs typeface="Times New Roman" panose="02020603050405020304" pitchFamily="18" charset="0"/>
              </a:rPr>
              <a:t>What About The Kit?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Transformer Shortages; Utility Product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Cost Inflation “At an all-time high” </a:t>
            </a:r>
          </a:p>
        </p:txBody>
      </p:sp>
      <p:sp>
        <p:nvSpPr>
          <p:cNvPr id="4" name="TextBox 1">
            <a:extLst>
              <a:ext uri="{FF2B5EF4-FFF2-40B4-BE49-F238E27FC236}">
                <a16:creationId xmlns:a16="http://schemas.microsoft.com/office/drawing/2014/main" id="{FF91F0AC-D435-5444-AB0A-FFF6C31D600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95B450E-2A16-1F48-9C47-2420474BC8D4}"/>
              </a:ext>
            </a:extLst>
          </p:cNvPr>
          <p:cNvSpPr txBox="1"/>
          <p:nvPr/>
        </p:nvSpPr>
        <p:spPr>
          <a:xfrm>
            <a:off x="442312" y="6332087"/>
            <a:ext cx="3320140"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 Matt Brandrup, Rural Electric Supply Cooperative</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EE6F2AE8-6319-7ED2-4928-DB8B849F54D1}"/>
              </a:ext>
            </a:extLst>
          </p:cNvPr>
          <p:cNvSpPr txBox="1"/>
          <p:nvPr/>
        </p:nvSpPr>
        <p:spPr>
          <a:xfrm>
            <a:off x="587190" y="2599117"/>
            <a:ext cx="3927660" cy="3662541"/>
          </a:xfrm>
          <a:prstGeom prst="rect">
            <a:avLst/>
          </a:prstGeom>
          <a:noFill/>
        </p:spPr>
        <p:txBody>
          <a:bodyPr wrap="square" rtlCol="0">
            <a:spAutoFit/>
          </a:bodyPr>
          <a:lstStyle/>
          <a:p>
            <a:pPr marL="0" marR="0">
              <a:spcBef>
                <a:spcPts val="0"/>
              </a:spcBef>
              <a:spcAft>
                <a:spcPts val="0"/>
              </a:spcAft>
            </a:pPr>
            <a:r>
              <a:rPr lang="en-US" sz="2400" b="1" dirty="0">
                <a:latin typeface="Times New Roman" panose="02020603050405020304" pitchFamily="18" charset="0"/>
                <a:cs typeface="Times New Roman" panose="02020603050405020304" pitchFamily="18" charset="0"/>
              </a:rPr>
              <a:t>● “In just two years, all-product costs have increased by one third.”</a:t>
            </a:r>
          </a:p>
          <a:p>
            <a:pPr marL="0" marR="0">
              <a:spcBef>
                <a:spcPts val="0"/>
              </a:spcBef>
              <a:spcAft>
                <a:spcPts val="0"/>
              </a:spcAft>
            </a:pPr>
            <a:endParaRPr lang="en-US" sz="1000" b="1"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b="1" dirty="0">
                <a:latin typeface="Times New Roman" panose="02020603050405020304" pitchFamily="18" charset="0"/>
                <a:cs typeface="Times New Roman" panose="02020603050405020304" pitchFamily="18" charset="0"/>
              </a:rPr>
              <a:t>● </a:t>
            </a:r>
            <a:r>
              <a:rPr lang="en-US" sz="2400" b="1" dirty="0">
                <a:solidFill>
                  <a:srgbClr val="00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Transformer industry has 1- to 2-year lead times</a:t>
            </a:r>
          </a:p>
          <a:p>
            <a:pPr marL="0" marR="0">
              <a:spcBef>
                <a:spcPts val="0"/>
              </a:spcBef>
              <a:spcAft>
                <a:spcPts val="0"/>
              </a:spcAft>
            </a:pPr>
            <a:endParaRPr lang="en-US" sz="1000" b="1" dirty="0">
              <a:solidFill>
                <a:srgbClr val="00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latin typeface="Times New Roman" panose="02020603050405020304" pitchFamily="18" charset="0"/>
                <a:cs typeface="Times New Roman" panose="02020603050405020304" pitchFamily="18" charset="0"/>
              </a:rPr>
              <a:t>● US has o</a:t>
            </a:r>
            <a:r>
              <a:rPr lang="en-US" sz="2400" b="1" dirty="0">
                <a:solidFill>
                  <a:srgbClr val="000000"/>
                </a:solidFill>
                <a:latin typeface="Times New Roman" panose="02020603050405020304" pitchFamily="18" charset="0"/>
                <a:cs typeface="Times New Roman" panose="02020603050405020304" pitchFamily="18" charset="0"/>
              </a:rPr>
              <a:t>ne domestic maker of grain-oriented electrical steel</a:t>
            </a:r>
          </a:p>
          <a:p>
            <a:r>
              <a:rPr lang="en-US" sz="2000" b="1" baseline="30000" dirty="0">
                <a:solidFill>
                  <a:prstClr val="black"/>
                </a:solidFill>
                <a:latin typeface="Times New Roman" panose="02020603050405020304" pitchFamily="18" charset="0"/>
                <a:cs typeface="Times New Roman" panose="02020603050405020304" pitchFamily="18" charset="0"/>
              </a:rPr>
              <a:t>-- RESCO, February 2023</a:t>
            </a:r>
            <a:endParaRPr lang="en-US" sz="20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E8BE62-4939-DA17-F336-F40EC41EE806}"/>
              </a:ext>
            </a:extLst>
          </p:cNvPr>
          <p:cNvSpPr txBox="1"/>
          <p:nvPr/>
        </p:nvSpPr>
        <p:spPr>
          <a:xfrm>
            <a:off x="5677414" y="5831954"/>
            <a:ext cx="587885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RESCO’s Utility Product Inflation Rates, 2015-2022</a:t>
            </a:r>
          </a:p>
        </p:txBody>
      </p:sp>
      <p:graphicFrame>
        <p:nvGraphicFramePr>
          <p:cNvPr id="16" name="Chart 15">
            <a:extLst>
              <a:ext uri="{FF2B5EF4-FFF2-40B4-BE49-F238E27FC236}">
                <a16:creationId xmlns:a16="http://schemas.microsoft.com/office/drawing/2014/main" id="{0032025C-C5D6-4729-E2F3-CC2D18D7BE32}"/>
              </a:ext>
            </a:extLst>
          </p:cNvPr>
          <p:cNvGraphicFramePr>
            <a:graphicFrameLocks/>
          </p:cNvGraphicFramePr>
          <p:nvPr/>
        </p:nvGraphicFramePr>
        <p:xfrm>
          <a:off x="4514850" y="2129772"/>
          <a:ext cx="7550765" cy="3924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426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413735" y="981897"/>
            <a:ext cx="11364528" cy="589374"/>
          </a:xfrm>
        </p:spPr>
        <p:txBody>
          <a:bodyPr>
            <a:noAutofit/>
          </a:bodyPr>
          <a:lstStyle/>
          <a:p>
            <a:pPr algn="ctr"/>
            <a:r>
              <a:rPr lang="en-US" sz="5000" b="1" dirty="0">
                <a:latin typeface="Times New Roman" panose="02020603050405020304" pitchFamily="18" charset="0"/>
                <a:cs typeface="Times New Roman" panose="02020603050405020304" pitchFamily="18" charset="0"/>
              </a:rPr>
              <a:t>Cost Increases For Specific Utility Products In 2021 and 2022 </a:t>
            </a:r>
            <a:endParaRPr lang="en-US" sz="4600" b="1" dirty="0">
              <a:latin typeface="Times New Roman" panose="02020603050405020304" pitchFamily="18" charset="0"/>
              <a:cs typeface="Times New Roman" panose="02020603050405020304" pitchFamily="18" charset="0"/>
            </a:endParaRPr>
          </a:p>
        </p:txBody>
      </p:sp>
      <p:sp>
        <p:nvSpPr>
          <p:cNvPr id="4" name="TextBox 1">
            <a:extLst>
              <a:ext uri="{FF2B5EF4-FFF2-40B4-BE49-F238E27FC236}">
                <a16:creationId xmlns:a16="http://schemas.microsoft.com/office/drawing/2014/main" id="{FF91F0AC-D435-5444-AB0A-FFF6C31D600E}"/>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95B450E-2A16-1F48-9C47-2420474BC8D4}"/>
              </a:ext>
            </a:extLst>
          </p:cNvPr>
          <p:cNvSpPr txBox="1"/>
          <p:nvPr/>
        </p:nvSpPr>
        <p:spPr>
          <a:xfrm>
            <a:off x="442312" y="6332087"/>
            <a:ext cx="3629520"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 Buddy Hasten, Arkansas Electric Cooperative Corporation</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AA64B5-B9F1-40B9-BAA2-B66CC33D6C22}"/>
              </a:ext>
            </a:extLst>
          </p:cNvPr>
          <p:cNvPicPr>
            <a:picLocks noChangeAspect="1"/>
          </p:cNvPicPr>
          <p:nvPr/>
        </p:nvPicPr>
        <p:blipFill>
          <a:blip r:embed="rId3"/>
          <a:stretch>
            <a:fillRect/>
          </a:stretch>
        </p:blipFill>
        <p:spPr>
          <a:xfrm>
            <a:off x="1903790" y="2305137"/>
            <a:ext cx="8384419" cy="3642885"/>
          </a:xfrm>
          <a:prstGeom prst="rect">
            <a:avLst/>
          </a:prstGeom>
        </p:spPr>
      </p:pic>
    </p:spTree>
    <p:extLst>
      <p:ext uri="{BB962C8B-B14F-4D97-AF65-F5344CB8AC3E}">
        <p14:creationId xmlns:p14="http://schemas.microsoft.com/office/powerpoint/2010/main" val="3833496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6E7798-A54D-9342-9855-681404E1DA63}"/>
              </a:ext>
            </a:extLst>
          </p:cNvPr>
          <p:cNvSpPr txBox="1"/>
          <p:nvPr/>
        </p:nvSpPr>
        <p:spPr>
          <a:xfrm>
            <a:off x="422007" y="748185"/>
            <a:ext cx="3648620" cy="46166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The</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Iron Law Of Electricity: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People, businesses,  and countries will do whatever they have to do to get the electricity they need.</a:t>
            </a:r>
          </a:p>
        </p:txBody>
      </p:sp>
      <p:pic>
        <p:nvPicPr>
          <p:cNvPr id="3" name="Picture 2">
            <a:extLst>
              <a:ext uri="{FF2B5EF4-FFF2-40B4-BE49-F238E27FC236}">
                <a16:creationId xmlns:a16="http://schemas.microsoft.com/office/drawing/2014/main" id="{F44884A9-B116-A148-A496-301C21B9C615}"/>
              </a:ext>
            </a:extLst>
          </p:cNvPr>
          <p:cNvPicPr>
            <a:picLocks noChangeAspect="1"/>
          </p:cNvPicPr>
          <p:nvPr/>
        </p:nvPicPr>
        <p:blipFill>
          <a:blip r:embed="rId3"/>
          <a:stretch>
            <a:fillRect/>
          </a:stretch>
        </p:blipFill>
        <p:spPr>
          <a:xfrm>
            <a:off x="4416357" y="289684"/>
            <a:ext cx="6954008" cy="5533651"/>
          </a:xfrm>
          <a:prstGeom prst="rect">
            <a:avLst/>
          </a:prstGeom>
        </p:spPr>
      </p:pic>
      <p:sp>
        <p:nvSpPr>
          <p:cNvPr id="6" name="TextBox 5">
            <a:extLst>
              <a:ext uri="{FF2B5EF4-FFF2-40B4-BE49-F238E27FC236}">
                <a16:creationId xmlns:a16="http://schemas.microsoft.com/office/drawing/2014/main" id="{252983C9-85D8-1B41-A197-DED63DED9895}"/>
              </a:ext>
            </a:extLst>
          </p:cNvPr>
          <p:cNvSpPr txBox="1"/>
          <p:nvPr/>
        </p:nvSpPr>
        <p:spPr>
          <a:xfrm>
            <a:off x="4879747" y="5887871"/>
            <a:ext cx="60272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People waiting to buy gasoline for their generators,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Staten Island, NY, November, 2012</a:t>
            </a:r>
          </a:p>
        </p:txBody>
      </p:sp>
      <p:sp>
        <p:nvSpPr>
          <p:cNvPr id="7" name="TextBox 1">
            <a:extLst>
              <a:ext uri="{FF2B5EF4-FFF2-40B4-BE49-F238E27FC236}">
                <a16:creationId xmlns:a16="http://schemas.microsoft.com/office/drawing/2014/main" id="{021FA739-AA48-AF45-B21F-FECB8F7F501E}"/>
              </a:ext>
            </a:extLst>
          </p:cNvPr>
          <p:cNvSpPr txBox="1"/>
          <p:nvPr/>
        </p:nvSpPr>
        <p:spPr>
          <a:xfrm>
            <a:off x="10748761" y="6483201"/>
            <a:ext cx="1243207" cy="225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7910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937024" y="202722"/>
            <a:ext cx="10328361" cy="973502"/>
          </a:xfrm>
        </p:spPr>
        <p:txBody>
          <a:bodyPr>
            <a:noAutofit/>
          </a:bodyPr>
          <a:lstStyle/>
          <a:p>
            <a:pPr algn="ctr"/>
            <a:r>
              <a:rPr lang="en-US" sz="5600" b="1" dirty="0">
                <a:latin typeface="Times New Roman" panose="02020603050405020304" pitchFamily="18" charset="0"/>
                <a:cs typeface="Times New Roman" panose="02020603050405020304" pitchFamily="18" charset="0"/>
              </a:rPr>
              <a:t>King Coal Comes Storming Back</a:t>
            </a:r>
          </a:p>
        </p:txBody>
      </p:sp>
      <p:sp>
        <p:nvSpPr>
          <p:cNvPr id="6" name="TextBox 5">
            <a:extLst>
              <a:ext uri="{FF2B5EF4-FFF2-40B4-BE49-F238E27FC236}">
                <a16:creationId xmlns:a16="http://schemas.microsoft.com/office/drawing/2014/main" id="{A4EF8619-E069-EA49-BA37-8AFE1F5DBDF8}"/>
              </a:ext>
            </a:extLst>
          </p:cNvPr>
          <p:cNvSpPr txBox="1"/>
          <p:nvPr/>
        </p:nvSpPr>
        <p:spPr>
          <a:xfrm>
            <a:off x="352863" y="6497138"/>
            <a:ext cx="7093609" cy="246221"/>
          </a:xfrm>
          <a:prstGeom prst="rect">
            <a:avLst/>
          </a:prstGeom>
          <a:noFill/>
        </p:spPr>
        <p:txBody>
          <a:bodyPr wrap="none" rtlCol="0">
            <a:spAutoFit/>
          </a:bodyPr>
          <a:lstStyle/>
          <a:p>
            <a:pPr>
              <a:defRPr/>
            </a:pPr>
            <a:r>
              <a:rPr lang="en-US" sz="1000" i="1" dirty="0">
                <a:solidFill>
                  <a:srgbClr val="7F7F7F"/>
                </a:solidFill>
                <a:latin typeface="Times New Roman" panose="02020603050405020304" pitchFamily="18" charset="0"/>
                <a:cs typeface="Times New Roman" panose="02020603050405020304" pitchFamily="18" charset="0"/>
              </a:rPr>
              <a:t>Source: Media outlets, </a:t>
            </a:r>
            <a:r>
              <a:rPr lang="en-US" sz="1000" i="1" dirty="0">
                <a:solidFill>
                  <a:srgbClr val="7F7F7F"/>
                </a:solidFill>
                <a:latin typeface="Times New Roman" panose="02020603050405020304" pitchFamily="18" charset="0"/>
                <a:cs typeface="Times New Roman" panose="02020603050405020304" pitchFamily="18" charset="0"/>
                <a:hlinkClick r:id="rId3"/>
              </a:rPr>
              <a:t>https://tradingeconomics.com/commodity/coal</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4"/>
              </a:rPr>
              <a:t>https://time.com/6090732/china-coal-power-plants-emissions/</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 name="TextBox 1">
            <a:extLst>
              <a:ext uri="{FF2B5EF4-FFF2-40B4-BE49-F238E27FC236}">
                <a16:creationId xmlns:a16="http://schemas.microsoft.com/office/drawing/2014/main" id="{DE6F3056-CD50-BF43-A781-A6C45A67BB0D}"/>
              </a:ext>
            </a:extLst>
          </p:cNvPr>
          <p:cNvSpPr txBox="1"/>
          <p:nvPr/>
        </p:nvSpPr>
        <p:spPr>
          <a:xfrm>
            <a:off x="10518908" y="6469874"/>
            <a:ext cx="1456467" cy="2734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49364BE-DC4C-6F76-A7E6-D08B11071B35}"/>
              </a:ext>
            </a:extLst>
          </p:cNvPr>
          <p:cNvPicPr>
            <a:picLocks noChangeAspect="1"/>
          </p:cNvPicPr>
          <p:nvPr/>
        </p:nvPicPr>
        <p:blipFill>
          <a:blip r:embed="rId5"/>
          <a:stretch>
            <a:fillRect/>
          </a:stretch>
        </p:blipFill>
        <p:spPr>
          <a:xfrm>
            <a:off x="5636225" y="1176836"/>
            <a:ext cx="6068673" cy="746238"/>
          </a:xfrm>
          <a:prstGeom prst="rect">
            <a:avLst/>
          </a:prstGeom>
        </p:spPr>
      </p:pic>
      <p:pic>
        <p:nvPicPr>
          <p:cNvPr id="19" name="Picture 18">
            <a:extLst>
              <a:ext uri="{FF2B5EF4-FFF2-40B4-BE49-F238E27FC236}">
                <a16:creationId xmlns:a16="http://schemas.microsoft.com/office/drawing/2014/main" id="{30D33C79-7105-0E16-CD3E-331F4FFDE845}"/>
              </a:ext>
            </a:extLst>
          </p:cNvPr>
          <p:cNvPicPr>
            <a:picLocks noChangeAspect="1"/>
          </p:cNvPicPr>
          <p:nvPr/>
        </p:nvPicPr>
        <p:blipFill>
          <a:blip r:embed="rId6"/>
          <a:stretch>
            <a:fillRect/>
          </a:stretch>
        </p:blipFill>
        <p:spPr>
          <a:xfrm>
            <a:off x="219516" y="5412250"/>
            <a:ext cx="4983626" cy="683750"/>
          </a:xfrm>
          <a:prstGeom prst="rect">
            <a:avLst/>
          </a:prstGeom>
        </p:spPr>
      </p:pic>
      <p:pic>
        <p:nvPicPr>
          <p:cNvPr id="8" name="Picture 7">
            <a:extLst>
              <a:ext uri="{FF2B5EF4-FFF2-40B4-BE49-F238E27FC236}">
                <a16:creationId xmlns:a16="http://schemas.microsoft.com/office/drawing/2014/main" id="{288134D5-A349-246A-3F82-FFE8299F1E77}"/>
              </a:ext>
            </a:extLst>
          </p:cNvPr>
          <p:cNvPicPr>
            <a:picLocks noChangeAspect="1"/>
          </p:cNvPicPr>
          <p:nvPr/>
        </p:nvPicPr>
        <p:blipFill>
          <a:blip r:embed="rId7"/>
          <a:stretch>
            <a:fillRect/>
          </a:stretch>
        </p:blipFill>
        <p:spPr>
          <a:xfrm>
            <a:off x="219516" y="4204442"/>
            <a:ext cx="4980898" cy="1012714"/>
          </a:xfrm>
          <a:prstGeom prst="rect">
            <a:avLst/>
          </a:prstGeom>
        </p:spPr>
      </p:pic>
      <p:sp>
        <p:nvSpPr>
          <p:cNvPr id="3" name="TextBox 2">
            <a:extLst>
              <a:ext uri="{FF2B5EF4-FFF2-40B4-BE49-F238E27FC236}">
                <a16:creationId xmlns:a16="http://schemas.microsoft.com/office/drawing/2014/main" id="{E941F1E0-4CA7-60DA-9E67-AA7FD906D0C9}"/>
              </a:ext>
            </a:extLst>
          </p:cNvPr>
          <p:cNvSpPr txBox="1"/>
          <p:nvPr/>
        </p:nvSpPr>
        <p:spPr>
          <a:xfrm>
            <a:off x="352863" y="1276508"/>
            <a:ext cx="4842258" cy="2708434"/>
          </a:xfrm>
          <a:prstGeom prst="rect">
            <a:avLst/>
          </a:prstGeom>
          <a:noFill/>
        </p:spPr>
        <p:txBody>
          <a:bodyPr wrap="square" rtlCol="0">
            <a:spAutoFit/>
          </a:bodyPr>
          <a:lstStyle/>
          <a:p>
            <a:r>
              <a:rPr lang="en-US" sz="2800" b="1" i="0" u="none" strike="noStrike" dirty="0">
                <a:solidFill>
                  <a:srgbClr val="333333"/>
                </a:solidFill>
                <a:effectLst/>
                <a:latin typeface="Times New Roman" panose="02020603050405020304" pitchFamily="18" charset="0"/>
                <a:cs typeface="Times New Roman" panose="02020603050405020304" pitchFamily="18" charset="0"/>
              </a:rPr>
              <a:t>“China began construction on 15 gigawatts of new coal-fired power</a:t>
            </a:r>
            <a:r>
              <a:rPr lang="en-US" sz="2800" b="1" strike="noStrike" dirty="0">
                <a:solidFill>
                  <a:srgbClr val="333333"/>
                </a:solidFill>
                <a:effectLst/>
                <a:latin typeface="Times New Roman" panose="02020603050405020304" pitchFamily="18" charset="0"/>
                <a:cs typeface="Times New Roman" panose="02020603050405020304" pitchFamily="18" charset="0"/>
              </a:rPr>
              <a:t>...</a:t>
            </a:r>
            <a:r>
              <a:rPr lang="en-US" sz="2800" b="1" strike="noStrike" dirty="0">
                <a:solidFill>
                  <a:srgbClr val="333333"/>
                </a:solidFill>
                <a:effectLst/>
                <a:highlight>
                  <a:srgbClr val="FFFF00"/>
                </a:highlight>
                <a:latin typeface="Times New Roman" panose="02020603050405020304" pitchFamily="18" charset="0"/>
                <a:cs typeface="Times New Roman" panose="02020603050405020304" pitchFamily="18" charset="0"/>
              </a:rPr>
              <a:t>The volume of new projects...amounts to almost one coal plant unit per week</a:t>
            </a:r>
            <a:r>
              <a:rPr lang="en-US" sz="2800" b="1" strike="noStrike" dirty="0">
                <a:solidFill>
                  <a:srgbClr val="333333"/>
                </a:solidFill>
                <a:effectLst/>
                <a:latin typeface="Times New Roman" panose="02020603050405020304" pitchFamily="18" charset="0"/>
                <a:cs typeface="Times New Roman" panose="02020603050405020304" pitchFamily="18" charset="0"/>
              </a:rPr>
              <a:t>.”</a:t>
            </a:r>
          </a:p>
          <a:p>
            <a:r>
              <a:rPr lang="en-US" sz="1000" b="1" i="1" strike="noStrike" dirty="0">
                <a:solidFill>
                  <a:srgbClr val="333333"/>
                </a:solidFill>
                <a:effectLst/>
                <a:latin typeface="Times New Roman" panose="02020603050405020304" pitchFamily="18" charset="0"/>
                <a:cs typeface="Times New Roman" panose="02020603050405020304" pitchFamily="18" charset="0"/>
              </a:rPr>
              <a:t> </a:t>
            </a:r>
          </a:p>
          <a:p>
            <a:r>
              <a:rPr lang="en-US" sz="2000" b="1" i="1" dirty="0">
                <a:solidFill>
                  <a:srgbClr val="333333"/>
                </a:solidFill>
                <a:latin typeface="Times New Roman" panose="02020603050405020304" pitchFamily="18" charset="0"/>
                <a:cs typeface="Times New Roman" panose="02020603050405020304" pitchFamily="18" charset="0"/>
              </a:rPr>
              <a:t>     -- </a:t>
            </a:r>
            <a:r>
              <a:rPr lang="en-US" sz="2000" b="1" i="0" u="none" strike="noStrike" dirty="0">
                <a:solidFill>
                  <a:srgbClr val="333333"/>
                </a:solidFill>
                <a:effectLst/>
                <a:latin typeface="Times New Roman" panose="02020603050405020304" pitchFamily="18" charset="0"/>
                <a:cs typeface="Times New Roman" panose="02020603050405020304" pitchFamily="18" charset="0"/>
              </a:rPr>
              <a:t>Global Energy Monitor, August 2022</a:t>
            </a:r>
            <a:endParaRPr lang="en-US" sz="2000" b="1" i="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E045F74-9D87-7916-AEF4-DFEA6E616C34}"/>
              </a:ext>
            </a:extLst>
          </p:cNvPr>
          <p:cNvPicPr>
            <a:picLocks noChangeAspect="1"/>
          </p:cNvPicPr>
          <p:nvPr/>
        </p:nvPicPr>
        <p:blipFill>
          <a:blip r:embed="rId8"/>
          <a:stretch>
            <a:fillRect/>
          </a:stretch>
        </p:blipFill>
        <p:spPr>
          <a:xfrm>
            <a:off x="5365746" y="2204087"/>
            <a:ext cx="6609629" cy="4015195"/>
          </a:xfrm>
          <a:prstGeom prst="rect">
            <a:avLst/>
          </a:prstGeom>
        </p:spPr>
      </p:pic>
    </p:spTree>
    <p:extLst>
      <p:ext uri="{BB962C8B-B14F-4D97-AF65-F5344CB8AC3E}">
        <p14:creationId xmlns:p14="http://schemas.microsoft.com/office/powerpoint/2010/main" val="3625408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D798F-219B-1C4F-AA9C-0C40B945EF95}"/>
              </a:ext>
            </a:extLst>
          </p:cNvPr>
          <p:cNvSpPr txBox="1"/>
          <p:nvPr/>
        </p:nvSpPr>
        <p:spPr>
          <a:xfrm>
            <a:off x="250371" y="6399976"/>
            <a:ext cx="5195653"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NY Times, Library of </a:t>
            </a:r>
            <a:r>
              <a:rPr lang="en-US" sz="1000" i="1" dirty="0">
                <a:solidFill>
                  <a:srgbClr val="7F7F7F"/>
                </a:solidFill>
                <a:latin typeface="Times New Roman" panose="02020603050405020304" pitchFamily="18" charset="0"/>
                <a:cs typeface="Times New Roman" panose="02020603050405020304" pitchFamily="18" charset="0"/>
              </a:rPr>
              <a:t>Congress, </a:t>
            </a:r>
            <a:r>
              <a:rPr lang="en-US" sz="1000" i="1" dirty="0">
                <a:solidFill>
                  <a:srgbClr val="7F7F7F"/>
                </a:solidFill>
                <a:latin typeface="Times New Roman" panose="02020603050405020304" pitchFamily="18" charset="0"/>
                <a:cs typeface="Times New Roman" panose="02020603050405020304" pitchFamily="18" charset="0"/>
                <a:hlinkClick r:id="rId3"/>
              </a:rPr>
              <a:t>https://www.eia.gov/todayinenergy/detail.php?id=51218</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706D1D8E-0D72-FF4B-8A8D-DFD517022A1E}"/>
              </a:ext>
            </a:extLst>
          </p:cNvPr>
          <p:cNvPicPr>
            <a:picLocks noGrp="1" noChangeAspect="1"/>
          </p:cNvPicPr>
          <p:nvPr>
            <p:ph idx="1"/>
          </p:nvPr>
        </p:nvPicPr>
        <p:blipFill>
          <a:blip r:embed="rId4"/>
          <a:stretch>
            <a:fillRect/>
          </a:stretch>
        </p:blipFill>
        <p:spPr>
          <a:xfrm>
            <a:off x="1034143" y="1229656"/>
            <a:ext cx="6290685" cy="4555324"/>
          </a:xfrm>
        </p:spPr>
      </p:pic>
      <p:sp>
        <p:nvSpPr>
          <p:cNvPr id="5" name="TextBox 1">
            <a:extLst>
              <a:ext uri="{FF2B5EF4-FFF2-40B4-BE49-F238E27FC236}">
                <a16:creationId xmlns:a16="http://schemas.microsoft.com/office/drawing/2014/main" id="{8D815B66-290A-BC49-71F0-1FA19ACD9BC0}"/>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287C04E-6789-130B-2702-019592B76FED}"/>
              </a:ext>
            </a:extLst>
          </p:cNvPr>
          <p:cNvSpPr txBox="1"/>
          <p:nvPr/>
        </p:nvSpPr>
        <p:spPr>
          <a:xfrm>
            <a:off x="2045820" y="247526"/>
            <a:ext cx="8151655" cy="830997"/>
          </a:xfrm>
          <a:prstGeom prst="rect">
            <a:avLst/>
          </a:prstGeom>
          <a:noFill/>
        </p:spPr>
        <p:txBody>
          <a:bodyPr wrap="none" rtlCol="0">
            <a:spAutoFit/>
          </a:bodyPr>
          <a:lstStyle/>
          <a:p>
            <a:r>
              <a:rPr lang="en-US" sz="4800" b="1" dirty="0">
                <a:latin typeface="Times New Roman" panose="02020603050405020304" pitchFamily="18" charset="0"/>
                <a:cs typeface="Times New Roman" panose="02020603050405020304" pitchFamily="18" charset="0"/>
              </a:rPr>
              <a:t>EVs Are The Next Big Thing...</a:t>
            </a:r>
          </a:p>
        </p:txBody>
      </p:sp>
      <p:sp>
        <p:nvSpPr>
          <p:cNvPr id="10" name="Title 1">
            <a:extLst>
              <a:ext uri="{FF2B5EF4-FFF2-40B4-BE49-F238E27FC236}">
                <a16:creationId xmlns:a16="http://schemas.microsoft.com/office/drawing/2014/main" id="{C70AEAF6-0E77-B466-9E93-A9FC40608660}"/>
              </a:ext>
            </a:extLst>
          </p:cNvPr>
          <p:cNvSpPr>
            <a:spLocks noGrp="1"/>
          </p:cNvSpPr>
          <p:nvPr>
            <p:ph type="title"/>
          </p:nvPr>
        </p:nvSpPr>
        <p:spPr>
          <a:xfrm>
            <a:off x="7767423" y="2551570"/>
            <a:ext cx="4137589" cy="3414890"/>
          </a:xfrm>
        </p:spPr>
        <p:txBody>
          <a:bodyPr>
            <a:normAutofit fontScale="90000"/>
          </a:bodyPr>
          <a:lstStyle/>
          <a:p>
            <a:pPr algn="l"/>
            <a:r>
              <a:rPr lang="en-US" sz="2400" b="1" dirty="0">
                <a:latin typeface="Times New Roman" panose="02020603050405020304" pitchFamily="18" charset="0"/>
                <a:cs typeface="Times New Roman" panose="02020603050405020304" pitchFamily="18" charset="0"/>
              </a:rPr>
              <a:t>● “The electric automobile will quickly and easily take precedence over all other kinds of motor carriages </a:t>
            </a:r>
            <a:r>
              <a:rPr lang="en-US" sz="2400" b="1" i="1" dirty="0">
                <a:highlight>
                  <a:srgbClr val="FFFF00"/>
                </a:highlight>
                <a:latin typeface="Times New Roman" panose="02020603050405020304" pitchFamily="18" charset="0"/>
                <a:cs typeface="Times New Roman" panose="02020603050405020304" pitchFamily="18" charset="0"/>
              </a:rPr>
              <a:t>as soon as an effective battery of light weight is discovered.</a:t>
            </a:r>
            <a:r>
              <a:rPr lang="en-US" sz="2400" b="1" i="1" dirty="0">
                <a:latin typeface="Times New Roman" panose="02020603050405020304" pitchFamily="18" charset="0"/>
                <a:cs typeface="Times New Roman" panose="02020603050405020304" pitchFamily="18" charset="0"/>
              </a:rPr>
              <a:t>” </a:t>
            </a:r>
            <a:br>
              <a:rPr lang="en-US" sz="2400" b="1" i="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Los Angeles Times</a:t>
            </a:r>
            <a:r>
              <a:rPr lang="en-US" sz="2400" b="1" dirty="0">
                <a:latin typeface="Times New Roman" panose="02020603050405020304" pitchFamily="18" charset="0"/>
                <a:cs typeface="Times New Roman" panose="02020603050405020304" pitchFamily="18" charset="0"/>
              </a:rPr>
              <a:t>, </a:t>
            </a:r>
            <a:r>
              <a:rPr lang="en-US" sz="2400" b="1" dirty="0">
                <a:highlight>
                  <a:srgbClr val="FFFF00"/>
                </a:highlight>
                <a:latin typeface="Times New Roman" panose="02020603050405020304" pitchFamily="18" charset="0"/>
                <a:cs typeface="Times New Roman" panose="02020603050405020304" pitchFamily="18" charset="0"/>
              </a:rPr>
              <a:t>1901</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br>
              <a:rPr lang="en-US" sz="18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i="0" u="none" strike="noStrike" dirty="0">
                <a:solidFill>
                  <a:srgbClr val="283741"/>
                </a:solidFill>
                <a:effectLst/>
                <a:latin typeface="Times New Roman" panose="02020603050405020304" pitchFamily="18" charset="0"/>
                <a:cs typeface="Times New Roman" panose="02020603050405020304" pitchFamily="18" charset="0"/>
              </a:rPr>
              <a:t>Prices on electric cars will continue to drop </a:t>
            </a:r>
            <a:r>
              <a:rPr lang="en-US" sz="2400" b="1" i="0" u="none" strike="noStrike" dirty="0">
                <a:solidFill>
                  <a:srgbClr val="283741"/>
                </a:solidFill>
                <a:effectLst/>
                <a:highlight>
                  <a:srgbClr val="FFFF00"/>
                </a:highlight>
                <a:latin typeface="Times New Roman" panose="02020603050405020304" pitchFamily="18" charset="0"/>
                <a:cs typeface="Times New Roman" panose="02020603050405020304" pitchFamily="18" charset="0"/>
              </a:rPr>
              <a:t>until they are within reach of the average family.</a:t>
            </a:r>
            <a:r>
              <a:rPr lang="en-US" sz="2400" b="1" i="0" u="none" strike="noStrike" dirty="0">
                <a:solidFill>
                  <a:srgbClr val="283741"/>
                </a:solidFill>
                <a:effectLst/>
                <a:latin typeface="Times New Roman" panose="02020603050405020304" pitchFamily="18" charset="0"/>
                <a:cs typeface="Times New Roman" panose="02020603050405020304" pitchFamily="18" charset="0"/>
              </a:rPr>
              <a:t>”</a:t>
            </a:r>
            <a:br>
              <a:rPr lang="en-US" sz="2400" b="1" i="0" u="none" strike="noStrike" dirty="0">
                <a:solidFill>
                  <a:srgbClr val="283741"/>
                </a:solidFill>
                <a:effectLst/>
                <a:latin typeface="Times New Roman" panose="02020603050405020304" pitchFamily="18" charset="0"/>
                <a:cs typeface="Times New Roman" panose="02020603050405020304" pitchFamily="18" charset="0"/>
              </a:rPr>
            </a:br>
            <a:r>
              <a:rPr lang="en-US" sz="2400" b="1" i="0" u="none" strike="noStrike" dirty="0">
                <a:solidFill>
                  <a:srgbClr val="283741"/>
                </a:solidFill>
                <a:effectLst/>
                <a:latin typeface="Times New Roman" panose="02020603050405020304" pitchFamily="18" charset="0"/>
                <a:cs typeface="Times New Roman" panose="02020603050405020304" pitchFamily="18" charset="0"/>
              </a:rPr>
              <a:t>-- </a:t>
            </a:r>
            <a:r>
              <a:rPr lang="en-US" sz="2400" b="1" i="1" u="none" strike="noStrike" dirty="0">
                <a:solidFill>
                  <a:srgbClr val="283741"/>
                </a:solidFill>
                <a:effectLst/>
                <a:latin typeface="Times New Roman" panose="02020603050405020304" pitchFamily="18" charset="0"/>
                <a:cs typeface="Times New Roman" panose="02020603050405020304" pitchFamily="18" charset="0"/>
              </a:rPr>
              <a:t>Washington Post</a:t>
            </a:r>
            <a:r>
              <a:rPr lang="en-US" sz="2400" b="1" i="0" u="none" strike="noStrike" dirty="0">
                <a:solidFill>
                  <a:srgbClr val="283741"/>
                </a:solidFill>
                <a:effectLst/>
                <a:latin typeface="Times New Roman" panose="02020603050405020304" pitchFamily="18" charset="0"/>
                <a:cs typeface="Times New Roman" panose="02020603050405020304" pitchFamily="18" charset="0"/>
              </a:rPr>
              <a:t>, </a:t>
            </a:r>
            <a:r>
              <a:rPr lang="en-US" sz="2400" b="1" i="0" u="none" strike="noStrike" dirty="0">
                <a:solidFill>
                  <a:srgbClr val="283741"/>
                </a:solidFill>
                <a:effectLst/>
                <a:highlight>
                  <a:srgbClr val="FFFF00"/>
                </a:highlight>
                <a:latin typeface="Times New Roman" panose="02020603050405020304" pitchFamily="18" charset="0"/>
                <a:cs typeface="Times New Roman" panose="02020603050405020304" pitchFamily="18" charset="0"/>
              </a:rPr>
              <a:t>1915</a:t>
            </a:r>
            <a:br>
              <a:rPr lang="en-US" sz="2400" b="1" i="0" u="none" strike="noStrike" dirty="0">
                <a:solidFill>
                  <a:srgbClr val="283741"/>
                </a:solidFill>
                <a:effectLst/>
                <a:latin typeface="Times New Roman" panose="02020603050405020304" pitchFamily="18" charset="0"/>
                <a:cs typeface="Times New Roman" panose="02020603050405020304" pitchFamily="18" charset="0"/>
              </a:rPr>
            </a:br>
            <a:br>
              <a:rPr lang="en-US" sz="2700" i="0" u="none" strike="noStrike" dirty="0">
                <a:solidFill>
                  <a:srgbClr val="283741"/>
                </a:solidFill>
                <a:effectLst/>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 </a:t>
            </a:r>
            <a:br>
              <a:rPr lang="en-US" sz="3100" b="1" dirty="0">
                <a:latin typeface="Times New Roman" panose="02020603050405020304" pitchFamily="18" charset="0"/>
                <a:cs typeface="Times New Roman" panose="02020603050405020304" pitchFamily="18" charset="0"/>
              </a:rPr>
            </a:br>
            <a:br>
              <a:rPr lang="en-US" sz="3100" b="1" dirty="0">
                <a:latin typeface="Times New Roman" panose="02020603050405020304" pitchFamily="18" charset="0"/>
                <a:cs typeface="Times New Roman" panose="02020603050405020304" pitchFamily="18" charset="0"/>
              </a:rPr>
            </a:br>
            <a:endParaRPr lang="en-US"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606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5D798F-219B-1C4F-AA9C-0C40B945EF95}"/>
              </a:ext>
            </a:extLst>
          </p:cNvPr>
          <p:cNvSpPr txBox="1"/>
          <p:nvPr/>
        </p:nvSpPr>
        <p:spPr>
          <a:xfrm>
            <a:off x="250371" y="6399976"/>
            <a:ext cx="4846198"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https://cleantechnica.com/2023/02/25/us-electric-car-sales-increased-65-in-2022/</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1">
            <a:extLst>
              <a:ext uri="{FF2B5EF4-FFF2-40B4-BE49-F238E27FC236}">
                <a16:creationId xmlns:a16="http://schemas.microsoft.com/office/drawing/2014/main" id="{8D815B66-290A-BC49-71F0-1FA19ACD9BC0}"/>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287C04E-6789-130B-2702-019592B76FED}"/>
              </a:ext>
            </a:extLst>
          </p:cNvPr>
          <p:cNvSpPr txBox="1"/>
          <p:nvPr/>
        </p:nvSpPr>
        <p:spPr>
          <a:xfrm>
            <a:off x="1964770" y="364116"/>
            <a:ext cx="8262460"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Is It Different This Time? </a:t>
            </a:r>
          </a:p>
        </p:txBody>
      </p:sp>
      <p:pic>
        <p:nvPicPr>
          <p:cNvPr id="10" name="Picture 9">
            <a:extLst>
              <a:ext uri="{FF2B5EF4-FFF2-40B4-BE49-F238E27FC236}">
                <a16:creationId xmlns:a16="http://schemas.microsoft.com/office/drawing/2014/main" id="{D0EB972E-28F1-BD65-F7DD-FF9D72DA5EC2}"/>
              </a:ext>
            </a:extLst>
          </p:cNvPr>
          <p:cNvPicPr>
            <a:picLocks noChangeAspect="1"/>
          </p:cNvPicPr>
          <p:nvPr/>
        </p:nvPicPr>
        <p:blipFill>
          <a:blip r:embed="rId4"/>
          <a:stretch>
            <a:fillRect/>
          </a:stretch>
        </p:blipFill>
        <p:spPr>
          <a:xfrm>
            <a:off x="1127804" y="1491342"/>
            <a:ext cx="6172134" cy="4754087"/>
          </a:xfrm>
          <a:prstGeom prst="rect">
            <a:avLst/>
          </a:prstGeom>
        </p:spPr>
      </p:pic>
      <p:sp>
        <p:nvSpPr>
          <p:cNvPr id="8" name="Title 1">
            <a:extLst>
              <a:ext uri="{FF2B5EF4-FFF2-40B4-BE49-F238E27FC236}">
                <a16:creationId xmlns:a16="http://schemas.microsoft.com/office/drawing/2014/main" id="{464F9BAE-3031-7579-A9C8-3D7A2196AC37}"/>
              </a:ext>
            </a:extLst>
          </p:cNvPr>
          <p:cNvSpPr txBox="1">
            <a:spLocks/>
          </p:cNvSpPr>
          <p:nvPr/>
        </p:nvSpPr>
        <p:spPr>
          <a:xfrm>
            <a:off x="7813702" y="1618567"/>
            <a:ext cx="4137589" cy="3620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 EV sales grew by 65% in 2022 </a:t>
            </a:r>
            <a:br>
              <a:rPr lang="en-US" sz="4000" b="1" dirty="0">
                <a:latin typeface="Times New Roman" panose="02020603050405020304" pitchFamily="18" charset="0"/>
                <a:cs typeface="Times New Roman" panose="02020603050405020304" pitchFamily="18" charset="0"/>
              </a:rPr>
            </a:br>
            <a:br>
              <a:rPr lang="en-US" sz="16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 EVs totaled 5.7% of US new car sales in 2022 </a:t>
            </a:r>
          </a:p>
        </p:txBody>
      </p:sp>
    </p:spTree>
    <p:extLst>
      <p:ext uri="{BB962C8B-B14F-4D97-AF65-F5344CB8AC3E}">
        <p14:creationId xmlns:p14="http://schemas.microsoft.com/office/powerpoint/2010/main" val="3452235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996718" y="538625"/>
            <a:ext cx="8198557" cy="1022227"/>
          </a:xfrm>
        </p:spPr>
        <p:txBody>
          <a:bodyPr>
            <a:noAutofit/>
          </a:bodyPr>
          <a:lstStyle/>
          <a:p>
            <a:pPr algn="ctr"/>
            <a:r>
              <a:rPr lang="en-US" sz="5400" b="1" dirty="0">
                <a:latin typeface="Times New Roman" panose="02020603050405020304" pitchFamily="18" charset="0"/>
                <a:cs typeface="Times New Roman" panose="02020603050405020304" pitchFamily="18" charset="0"/>
              </a:rPr>
              <a:t>What About Affordability? </a:t>
            </a:r>
          </a:p>
        </p:txBody>
      </p:sp>
      <p:sp>
        <p:nvSpPr>
          <p:cNvPr id="6" name="TextBox 5">
            <a:extLst>
              <a:ext uri="{FF2B5EF4-FFF2-40B4-BE49-F238E27FC236}">
                <a16:creationId xmlns:a16="http://schemas.microsoft.com/office/drawing/2014/main" id="{0B5D798F-219B-1C4F-AA9C-0C40B945EF95}"/>
              </a:ext>
            </a:extLst>
          </p:cNvPr>
          <p:cNvSpPr txBox="1"/>
          <p:nvPr/>
        </p:nvSpPr>
        <p:spPr>
          <a:xfrm>
            <a:off x="426034" y="6411215"/>
            <a:ext cx="8798648" cy="246221"/>
          </a:xfrm>
          <a:prstGeom prst="rect">
            <a:avLst/>
          </a:prstGeom>
          <a:noFill/>
        </p:spPr>
        <p:txBody>
          <a:bodyPr wrap="squar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lang="en-US" sz="1000" i="1" dirty="0">
                <a:solidFill>
                  <a:srgbClr val="7F7F7F"/>
                </a:solidFill>
                <a:latin typeface="Times New Roman" panose="02020603050405020304" pitchFamily="18" charset="0"/>
                <a:cs typeface="Times New Roman" panose="02020603050405020304" pitchFamily="18" charset="0"/>
              </a:rPr>
              <a:t> https://</a:t>
            </a:r>
            <a:r>
              <a:rPr lang="en-US" sz="1000" i="1" dirty="0" err="1">
                <a:solidFill>
                  <a:srgbClr val="7F7F7F"/>
                </a:solidFill>
                <a:latin typeface="Times New Roman" panose="02020603050405020304" pitchFamily="18" charset="0"/>
                <a:cs typeface="Times New Roman" panose="02020603050405020304" pitchFamily="18" charset="0"/>
              </a:rPr>
              <a:t>www.axios.com</a:t>
            </a:r>
            <a:r>
              <a:rPr lang="en-US" sz="1000" i="1" dirty="0">
                <a:solidFill>
                  <a:srgbClr val="7F7F7F"/>
                </a:solidFill>
                <a:latin typeface="Times New Roman" panose="02020603050405020304" pitchFamily="18" charset="0"/>
                <a:cs typeface="Times New Roman" panose="02020603050405020304" pitchFamily="18" charset="0"/>
              </a:rPr>
              <a:t>/2022/08/01/electric-vehicle-adoption-barriers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1">
            <a:extLst>
              <a:ext uri="{FF2B5EF4-FFF2-40B4-BE49-F238E27FC236}">
                <a16:creationId xmlns:a16="http://schemas.microsoft.com/office/drawing/2014/main" id="{1A874A51-A18F-3A4C-A132-6C728999D540}"/>
              </a:ext>
            </a:extLst>
          </p:cNvPr>
          <p:cNvSpPr txBox="1"/>
          <p:nvPr/>
        </p:nvSpPr>
        <p:spPr>
          <a:xfrm>
            <a:off x="10318812" y="6411215"/>
            <a:ext cx="1243207" cy="225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97EED8BF-A1CF-2932-4639-CF45A73C7AF3}"/>
              </a:ext>
            </a:extLst>
          </p:cNvPr>
          <p:cNvSpPr txBox="1"/>
          <p:nvPr/>
        </p:nvSpPr>
        <p:spPr>
          <a:xfrm>
            <a:off x="1392108" y="1487283"/>
            <a:ext cx="9407775" cy="489364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Average </a:t>
            </a:r>
            <a:r>
              <a:rPr lang="en-US" sz="2800" b="1" dirty="0">
                <a:highlight>
                  <a:srgbClr val="FFFF00"/>
                </a:highlight>
                <a:latin typeface="Times New Roman" panose="02020603050405020304" pitchFamily="18" charset="0"/>
                <a:cs typeface="Times New Roman" panose="02020603050405020304" pitchFamily="18" charset="0"/>
              </a:rPr>
              <a:t>household income for EV buyers is about $140,000 per year. That’s 2x US average</a:t>
            </a:r>
          </a:p>
          <a:p>
            <a:endParaRPr lang="en-US" sz="1600" b="1" dirty="0">
              <a:highlight>
                <a:srgbClr val="FFFF00"/>
              </a:highlight>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a:highlight>
                  <a:srgbClr val="FFFF00"/>
                </a:highlight>
                <a:latin typeface="Times New Roman" panose="02020603050405020304" pitchFamily="18" charset="0"/>
                <a:cs typeface="Times New Roman" panose="02020603050405020304" pitchFamily="18" charset="0"/>
              </a:rPr>
              <a:t>A</a:t>
            </a:r>
            <a:r>
              <a:rPr lang="en-US" sz="2800" b="1" i="0" u="none" strike="noStrike" dirty="0">
                <a:effectLst/>
                <a:highlight>
                  <a:srgbClr val="FFFF00"/>
                </a:highlight>
                <a:latin typeface="Times New Roman" panose="02020603050405020304" pitchFamily="18" charset="0"/>
                <a:cs typeface="Times New Roman" panose="02020603050405020304" pitchFamily="18" charset="0"/>
              </a:rPr>
              <a:t>verage price for a new EV last </a:t>
            </a:r>
            <a:r>
              <a:rPr lang="en-US" sz="2800" b="1" strike="noStrike" dirty="0">
                <a:effectLst/>
                <a:highlight>
                  <a:srgbClr val="FFFF00"/>
                </a:highlight>
                <a:latin typeface="Times New Roman" panose="02020603050405020304" pitchFamily="18" charset="0"/>
                <a:cs typeface="Times New Roman" panose="02020603050405020304" pitchFamily="18" charset="0"/>
              </a:rPr>
              <a:t>year was about $66,000</a:t>
            </a:r>
            <a:r>
              <a:rPr lang="en-US" sz="2800" b="1" i="0" u="none" strike="noStrike" dirty="0">
                <a:effectLst/>
                <a:latin typeface="Times New Roman" panose="02020603050405020304" pitchFamily="18" charset="0"/>
                <a:cs typeface="Times New Roman" panose="02020603050405020304" pitchFamily="18" charset="0"/>
              </a:rPr>
              <a:t> “well above the industry average and more aligned with luxury prices than mainstream prices.”</a:t>
            </a:r>
          </a:p>
          <a:p>
            <a:endParaRPr lang="en-US" sz="1600" b="1" dirty="0">
              <a:highlight>
                <a:srgbClr val="FFFF00"/>
              </a:highlight>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a:highlight>
                  <a:srgbClr val="FFFF00"/>
                </a:highlight>
                <a:latin typeface="Times New Roman" panose="02020603050405020304" pitchFamily="18" charset="0"/>
                <a:cs typeface="Times New Roman" panose="02020603050405020304" pitchFamily="18" charset="0"/>
              </a:rPr>
              <a:t>Price is the number one barrier to EV adoption</a:t>
            </a:r>
            <a:r>
              <a:rPr lang="en-US" sz="2800" b="1" dirty="0">
                <a:latin typeface="Times New Roman" panose="02020603050405020304" pitchFamily="18" charset="0"/>
                <a:cs typeface="Times New Roman" panose="02020603050405020304" pitchFamily="18" charset="0"/>
              </a:rPr>
              <a:t>...We should be getting more affordable EVs, we're promised that by the automakers, but they're not here right now.” </a:t>
            </a:r>
            <a:endParaRPr lang="en-US" sz="2800" b="1" dirty="0">
              <a:highlight>
                <a:srgbClr val="FFFF00"/>
              </a:highlight>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Michelle Krebs,  Cox Automotive</a:t>
            </a:r>
          </a:p>
        </p:txBody>
      </p:sp>
    </p:spTree>
    <p:extLst>
      <p:ext uri="{BB962C8B-B14F-4D97-AF65-F5344CB8AC3E}">
        <p14:creationId xmlns:p14="http://schemas.microsoft.com/office/powerpoint/2010/main" val="744554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04217" y="861508"/>
            <a:ext cx="11983566" cy="843123"/>
          </a:xfrm>
        </p:spPr>
        <p:txBody>
          <a:bodyPr>
            <a:noAutofit/>
          </a:bodyPr>
          <a:lstStyle/>
          <a:p>
            <a:pPr algn="ctr"/>
            <a:r>
              <a:rPr lang="en-US" sz="5000" b="1" dirty="0">
                <a:latin typeface="Times New Roman" panose="02020603050405020304" pitchFamily="18" charset="0"/>
                <a:cs typeface="Times New Roman" panose="02020603050405020304" pitchFamily="18" charset="0"/>
              </a:rPr>
              <a:t>EVs Will Increase Electricity Demand. </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Who Will Pay For Grid Upgrades?</a:t>
            </a:r>
            <a:r>
              <a:rPr lang="en-US" sz="5400" b="1" dirty="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74574" y="6495197"/>
            <a:ext cx="1353256"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EPRI, Reuters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0F7815F0-40C3-3097-DB6C-4BE4DF6EF4B3}"/>
              </a:ext>
            </a:extLst>
          </p:cNvPr>
          <p:cNvSpPr txBox="1"/>
          <p:nvPr/>
        </p:nvSpPr>
        <p:spPr>
          <a:xfrm>
            <a:off x="374574" y="2761086"/>
            <a:ext cx="5008796" cy="292387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EPRI: One Amazon depot with 200 EV trucks = </a:t>
            </a:r>
            <a:r>
              <a:rPr lang="en-US" sz="2400" b="1" dirty="0">
                <a:highlight>
                  <a:srgbClr val="FFFF00"/>
                </a:highlight>
                <a:latin typeface="Times New Roman" panose="02020603050405020304" pitchFamily="18" charset="0"/>
                <a:cs typeface="Times New Roman" panose="02020603050405020304" pitchFamily="18" charset="0"/>
              </a:rPr>
              <a:t>5 MW of new load </a:t>
            </a:r>
          </a:p>
          <a:p>
            <a:endParaRPr lang="en-US" sz="16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i="0" dirty="0">
                <a:effectLst/>
                <a:latin typeface="Times New Roman" panose="02020603050405020304" pitchFamily="18" charset="0"/>
                <a:cs typeface="Times New Roman" panose="02020603050405020304" pitchFamily="18" charset="0"/>
              </a:rPr>
              <a:t>Boston Consulting Group: A model utility with 2 to 3 million customers will need to invest between </a:t>
            </a:r>
            <a:r>
              <a:rPr lang="en-US" sz="2400" b="1" i="0" dirty="0">
                <a:effectLst/>
                <a:highlight>
                  <a:srgbClr val="FFFF00"/>
                </a:highlight>
                <a:latin typeface="Times New Roman" panose="02020603050405020304" pitchFamily="18" charset="0"/>
                <a:cs typeface="Times New Roman" panose="02020603050405020304" pitchFamily="18" charset="0"/>
              </a:rPr>
              <a:t>$1,700 and $5,800 in grid upgrades per EV</a:t>
            </a:r>
            <a:r>
              <a:rPr lang="en-US" sz="2400" b="1" i="0" dirty="0">
                <a:effectLst/>
                <a:latin typeface="Times New Roman" panose="02020603050405020304" pitchFamily="18" charset="0"/>
                <a:cs typeface="Times New Roman" panose="02020603050405020304" pitchFamily="18" charset="0"/>
              </a:rPr>
              <a:t> through 2030</a:t>
            </a:r>
          </a:p>
        </p:txBody>
      </p:sp>
      <p:pic>
        <p:nvPicPr>
          <p:cNvPr id="7" name="Picture 6">
            <a:extLst>
              <a:ext uri="{FF2B5EF4-FFF2-40B4-BE49-F238E27FC236}">
                <a16:creationId xmlns:a16="http://schemas.microsoft.com/office/drawing/2014/main" id="{5FB44F91-13BC-1D7C-D054-0F7805846357}"/>
              </a:ext>
            </a:extLst>
          </p:cNvPr>
          <p:cNvPicPr>
            <a:picLocks noChangeAspect="1"/>
          </p:cNvPicPr>
          <p:nvPr/>
        </p:nvPicPr>
        <p:blipFill>
          <a:blip r:embed="rId3"/>
          <a:stretch>
            <a:fillRect/>
          </a:stretch>
        </p:blipFill>
        <p:spPr>
          <a:xfrm>
            <a:off x="9013456" y="2531678"/>
            <a:ext cx="2601005" cy="3747753"/>
          </a:xfrm>
          <a:prstGeom prst="rect">
            <a:avLst/>
          </a:prstGeom>
        </p:spPr>
      </p:pic>
      <p:pic>
        <p:nvPicPr>
          <p:cNvPr id="10" name="Picture 9">
            <a:extLst>
              <a:ext uri="{FF2B5EF4-FFF2-40B4-BE49-F238E27FC236}">
                <a16:creationId xmlns:a16="http://schemas.microsoft.com/office/drawing/2014/main" id="{433A9254-211F-5469-0687-9F207ECB75AE}"/>
              </a:ext>
            </a:extLst>
          </p:cNvPr>
          <p:cNvPicPr>
            <a:picLocks noChangeAspect="1"/>
          </p:cNvPicPr>
          <p:nvPr/>
        </p:nvPicPr>
        <p:blipFill>
          <a:blip r:embed="rId4"/>
          <a:stretch>
            <a:fillRect/>
          </a:stretch>
        </p:blipFill>
        <p:spPr>
          <a:xfrm>
            <a:off x="5664333" y="2531678"/>
            <a:ext cx="3068160" cy="3747753"/>
          </a:xfrm>
          <a:prstGeom prst="rect">
            <a:avLst/>
          </a:prstGeom>
        </p:spPr>
      </p:pic>
    </p:spTree>
    <p:extLst>
      <p:ext uri="{BB962C8B-B14F-4D97-AF65-F5344CB8AC3E}">
        <p14:creationId xmlns:p14="http://schemas.microsoft.com/office/powerpoint/2010/main" val="1707663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5560D8-6CCE-F04A-9A96-E26AEE295108}"/>
              </a:ext>
            </a:extLst>
          </p:cNvPr>
          <p:cNvSpPr txBox="1"/>
          <p:nvPr/>
        </p:nvSpPr>
        <p:spPr>
          <a:xfrm>
            <a:off x="625001" y="6313118"/>
            <a:ext cx="6681637" cy="246221"/>
          </a:xfrm>
          <a:prstGeom prst="rect">
            <a:avLst/>
          </a:prstGeom>
          <a:noFill/>
        </p:spPr>
        <p:txBody>
          <a:bodyPr wrap="none" rtlCol="0">
            <a:spAutoFit/>
          </a:bodyPr>
          <a:lstStyle/>
          <a:p>
            <a:pPr lvl="0">
              <a:defRPr/>
            </a:pPr>
            <a:r>
              <a:rPr lang="en-US" sz="1000" dirty="0">
                <a:solidFill>
                  <a:prstClr val="black"/>
                </a:solidFill>
                <a:latin typeface="Times New Roman" panose="02020603050405020304" pitchFamily="18" charset="0"/>
                <a:cs typeface="Times New Roman" panose="02020603050405020304" pitchFamily="18" charset="0"/>
              </a:rPr>
              <a:t>Source: </a:t>
            </a:r>
            <a:r>
              <a:rPr lang="en-US" sz="1000" dirty="0">
                <a:solidFill>
                  <a:prstClr val="black"/>
                </a:solidFill>
                <a:latin typeface="Times New Roman" panose="02020603050405020304" pitchFamily="18" charset="0"/>
                <a:cs typeface="Times New Roman" panose="02020603050405020304" pitchFamily="18" charset="0"/>
                <a:hlinkClick r:id="rId3"/>
              </a:rPr>
              <a:t>https://www.politico.com/newsletters/power-switch/2023/03/03/the-puzzle-facing-bidens-energy-transition-00082767</a:t>
            </a:r>
            <a:r>
              <a:rPr lang="en-US" sz="1000" dirty="0">
                <a:solidFill>
                  <a:prstClr val="black"/>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D7EA7F3-9484-EF43-8C91-6D0A28282CEC}"/>
              </a:ext>
            </a:extLst>
          </p:cNvPr>
          <p:cNvSpPr txBox="1"/>
          <p:nvPr/>
        </p:nvSpPr>
        <p:spPr>
          <a:xfrm>
            <a:off x="830686" y="2086994"/>
            <a:ext cx="10530628" cy="1477328"/>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“The energy transition is well underway.” </a:t>
            </a:r>
          </a:p>
          <a:p>
            <a:pPr algn="ctr"/>
            <a:endParaRPr lang="en-US" b="1"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Politico</a:t>
            </a:r>
            <a:r>
              <a:rPr lang="en-US" sz="3200" b="1" dirty="0">
                <a:latin typeface="Times New Roman" panose="02020603050405020304" pitchFamily="18" charset="0"/>
                <a:cs typeface="Times New Roman" panose="02020603050405020304" pitchFamily="18" charset="0"/>
              </a:rPr>
              <a:t>, March 3, 2023</a:t>
            </a: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Tree>
    <p:extLst>
      <p:ext uri="{BB962C8B-B14F-4D97-AF65-F5344CB8AC3E}">
        <p14:creationId xmlns:p14="http://schemas.microsoft.com/office/powerpoint/2010/main" val="2655641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639212" y="947283"/>
            <a:ext cx="11192934" cy="813218"/>
          </a:xfrm>
        </p:spPr>
        <p:txBody>
          <a:bodyPr>
            <a:noAutofit/>
          </a:bodyPr>
          <a:lstStyle/>
          <a:p>
            <a:pPr algn="ctr"/>
            <a:r>
              <a:rPr lang="en-US" sz="5000" b="1" dirty="0">
                <a:latin typeface="Times New Roman" panose="02020603050405020304" pitchFamily="18" charset="0"/>
                <a:cs typeface="Times New Roman" panose="02020603050405020304" pitchFamily="18" charset="0"/>
              </a:rPr>
              <a:t>Just Stop Oil? If Oil Didn’t Exist, </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We’d Have To Invent It </a:t>
            </a:r>
            <a:br>
              <a:rPr lang="en-US" sz="4800" b="1" dirty="0">
                <a:latin typeface="Times New Roman" panose="02020603050405020304" pitchFamily="18" charset="0"/>
                <a:cs typeface="Times New Roman" panose="02020603050405020304" pitchFamily="18" charset="0"/>
              </a:rPr>
            </a:br>
            <a:r>
              <a:rPr lang="en-US" sz="3500" b="1" dirty="0">
                <a:latin typeface="Times New Roman" panose="02020603050405020304" pitchFamily="18" charset="0"/>
                <a:cs typeface="Times New Roman" panose="02020603050405020304" pitchFamily="18" charset="0"/>
              </a:rPr>
              <a:t>Energy Density Of Gasoline Is </a:t>
            </a:r>
            <a:r>
              <a:rPr lang="en-US" sz="3500" b="1" dirty="0">
                <a:highlight>
                  <a:srgbClr val="FFFF00"/>
                </a:highlight>
                <a:latin typeface="Times New Roman" panose="02020603050405020304" pitchFamily="18" charset="0"/>
                <a:cs typeface="Times New Roman" panose="02020603050405020304" pitchFamily="18" charset="0"/>
              </a:rPr>
              <a:t>40x That Of Li-ion</a:t>
            </a:r>
          </a:p>
        </p:txBody>
      </p:sp>
      <p:sp>
        <p:nvSpPr>
          <p:cNvPr id="6" name="TextBox 5">
            <a:extLst>
              <a:ext uri="{FF2B5EF4-FFF2-40B4-BE49-F238E27FC236}">
                <a16:creationId xmlns:a16="http://schemas.microsoft.com/office/drawing/2014/main" id="{0B5D798F-219B-1C4F-AA9C-0C40B945EF95}"/>
              </a:ext>
            </a:extLst>
          </p:cNvPr>
          <p:cNvSpPr txBox="1"/>
          <p:nvPr/>
        </p:nvSpPr>
        <p:spPr>
          <a:xfrm>
            <a:off x="360752" y="6459897"/>
            <a:ext cx="90893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Sources: Donald Sadoway, MIT;; David J.C. MacKay, “Without the Hot Air,”  </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https://insideevs.com/news/598656/tesla-4680-battery-cell-specs/</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87D02BA-5E6B-1E44-9764-50F6C63BDCCF}"/>
              </a:ext>
            </a:extLst>
          </p:cNvPr>
          <p:cNvSpPr txBox="1"/>
          <p:nvPr/>
        </p:nvSpPr>
        <p:spPr>
          <a:xfrm>
            <a:off x="4496324" y="5715135"/>
            <a:ext cx="34787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Watt-hours per kilogram</a:t>
            </a:r>
          </a:p>
        </p:txBody>
      </p:sp>
      <p:graphicFrame>
        <p:nvGraphicFramePr>
          <p:cNvPr id="7" name="Chart 6">
            <a:extLst>
              <a:ext uri="{FF2B5EF4-FFF2-40B4-BE49-F238E27FC236}">
                <a16:creationId xmlns:a16="http://schemas.microsoft.com/office/drawing/2014/main" id="{97BE56C6-7095-6C43-A5CD-D70A276AF919}"/>
              </a:ext>
            </a:extLst>
          </p:cNvPr>
          <p:cNvGraphicFramePr>
            <a:graphicFrameLocks/>
          </p:cNvGraphicFramePr>
          <p:nvPr/>
        </p:nvGraphicFramePr>
        <p:xfrm>
          <a:off x="360752" y="2432010"/>
          <a:ext cx="11471394" cy="346169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1">
            <a:extLst>
              <a:ext uri="{FF2B5EF4-FFF2-40B4-BE49-F238E27FC236}">
                <a16:creationId xmlns:a16="http://schemas.microsoft.com/office/drawing/2014/main" id="{00A91F42-E8AA-D24D-81BB-16A2307F42AB}"/>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3749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014943" y="294793"/>
            <a:ext cx="10162111" cy="1516566"/>
          </a:xfrm>
        </p:spPr>
        <p:txBody>
          <a:bodyPr>
            <a:noAutofit/>
          </a:bodyPr>
          <a:lstStyle/>
          <a:p>
            <a:pPr algn="ctr"/>
            <a:r>
              <a:rPr lang="en-US" sz="5200" b="1" dirty="0">
                <a:latin typeface="Times New Roman" panose="02020603050405020304" pitchFamily="18" charset="0"/>
                <a:cs typeface="Times New Roman" panose="02020603050405020304" pitchFamily="18" charset="0"/>
              </a:rPr>
              <a:t>Gasoline Prices Have Been </a:t>
            </a:r>
            <a:br>
              <a:rPr lang="en-US" sz="5200" b="1" dirty="0">
                <a:latin typeface="Times New Roman" panose="02020603050405020304" pitchFamily="18" charset="0"/>
                <a:cs typeface="Times New Roman" panose="02020603050405020304" pitchFamily="18" charset="0"/>
              </a:rPr>
            </a:br>
            <a:r>
              <a:rPr lang="en-US" sz="5200" b="1" dirty="0">
                <a:latin typeface="Times New Roman" panose="02020603050405020304" pitchFamily="18" charset="0"/>
                <a:cs typeface="Times New Roman" panose="02020603050405020304" pitchFamily="18" charset="0"/>
              </a:rPr>
              <a:t>Flat Since 1976</a:t>
            </a:r>
          </a:p>
        </p:txBody>
      </p:sp>
      <p:sp>
        <p:nvSpPr>
          <p:cNvPr id="6" name="TextBox 5">
            <a:extLst>
              <a:ext uri="{FF2B5EF4-FFF2-40B4-BE49-F238E27FC236}">
                <a16:creationId xmlns:a16="http://schemas.microsoft.com/office/drawing/2014/main" id="{0B5D798F-219B-1C4F-AA9C-0C40B945EF95}"/>
              </a:ext>
            </a:extLst>
          </p:cNvPr>
          <p:cNvSpPr txBox="1"/>
          <p:nvPr/>
        </p:nvSpPr>
        <p:spPr>
          <a:xfrm>
            <a:off x="279698" y="6389090"/>
            <a:ext cx="38006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EIA, https://</a:t>
            </a:r>
            <a:r>
              <a:rPr kumimoji="0" lang="en-US" sz="12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www.eia.gov</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/outlooks/</a:t>
            </a:r>
            <a:r>
              <a:rPr kumimoji="0" lang="en-US" sz="12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steo</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a:t>
            </a:r>
            <a:r>
              <a:rPr kumimoji="0" lang="en-US" sz="1200" b="0" i="1" u="none" strike="noStrike" kern="1200" cap="none" spc="0" normalizeH="0" baseline="0" noProof="0" dirty="0" err="1">
                <a:ln>
                  <a:noFill/>
                </a:ln>
                <a:solidFill>
                  <a:srgbClr val="7F7F7F"/>
                </a:solidFill>
                <a:effectLst/>
                <a:uLnTx/>
                <a:uFillTx/>
                <a:latin typeface="Times New Roman" panose="02020603050405020304" pitchFamily="18" charset="0"/>
                <a:ea typeface="+mn-ea"/>
                <a:cs typeface="Times New Roman" panose="02020603050405020304" pitchFamily="18" charset="0"/>
              </a:rPr>
              <a:t>realprices</a:t>
            </a:r>
            <a:r>
              <a:rPr kumimoji="0" lang="en-US" sz="12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87D02BA-5E6B-1E44-9764-50F6C63BDCCF}"/>
              </a:ext>
            </a:extLst>
          </p:cNvPr>
          <p:cNvSpPr txBox="1"/>
          <p:nvPr/>
        </p:nvSpPr>
        <p:spPr>
          <a:xfrm>
            <a:off x="3847628" y="5873187"/>
            <a:ext cx="47789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 dollars per gallon, in real terms</a:t>
            </a:r>
          </a:p>
        </p:txBody>
      </p:sp>
      <p:sp>
        <p:nvSpPr>
          <p:cNvPr id="7" name="TextBox 1">
            <a:extLst>
              <a:ext uri="{FF2B5EF4-FFF2-40B4-BE49-F238E27FC236}">
                <a16:creationId xmlns:a16="http://schemas.microsoft.com/office/drawing/2014/main" id="{22519DF6-A2CA-5347-A1A5-81A335930E86}"/>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Chart 2">
            <a:extLst>
              <a:ext uri="{FF2B5EF4-FFF2-40B4-BE49-F238E27FC236}">
                <a16:creationId xmlns:a16="http://schemas.microsoft.com/office/drawing/2014/main" id="{78E87CE5-D1FD-6940-8F2A-FF58FDCE9BA2}"/>
              </a:ext>
            </a:extLst>
          </p:cNvPr>
          <p:cNvGraphicFramePr>
            <a:graphicFrameLocks/>
          </p:cNvGraphicFramePr>
          <p:nvPr>
            <p:extLst>
              <p:ext uri="{D42A27DB-BD31-4B8C-83A1-F6EECF244321}">
                <p14:modId xmlns:p14="http://schemas.microsoft.com/office/powerpoint/2010/main" val="1210963740"/>
              </p:ext>
            </p:extLst>
          </p:nvPr>
        </p:nvGraphicFramePr>
        <p:xfrm>
          <a:off x="582560" y="1865597"/>
          <a:ext cx="11026876" cy="4007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4451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60184" y="510111"/>
            <a:ext cx="11671632" cy="888203"/>
          </a:xfrm>
        </p:spPr>
        <p:txBody>
          <a:bodyPr>
            <a:noAutofit/>
          </a:bodyPr>
          <a:lstStyle/>
          <a:p>
            <a:pPr algn="ctr"/>
            <a:r>
              <a:rPr lang="en-US" sz="5000" b="1" dirty="0">
                <a:latin typeface="Times New Roman" panose="02020603050405020304" pitchFamily="18" charset="0"/>
                <a:cs typeface="Times New Roman" panose="02020603050405020304" pitchFamily="18" charset="0"/>
              </a:rPr>
              <a:t>Alt-Energy Requires Staggering Amounts Of Metals, Minerals, &amp; Magnets </a:t>
            </a:r>
            <a:endParaRPr lang="en-US" sz="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414470" y="6504706"/>
            <a:ext cx="81612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IEA,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https://iea.blob.core.windows.net/assets/ffd2a83b-8c30-4e9d-980a-52b6d9a86fdc/TheRoleofCriticalMineralsinCleanEnergyTransitions.pdf</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644836" y="6515163"/>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0A1679C5-0AE2-9645-AB04-7A2E70FCC1AB}"/>
              </a:ext>
            </a:extLst>
          </p:cNvPr>
          <p:cNvPicPr>
            <a:picLocks noChangeAspect="1"/>
          </p:cNvPicPr>
          <p:nvPr/>
        </p:nvPicPr>
        <p:blipFill>
          <a:blip r:embed="rId4"/>
          <a:stretch>
            <a:fillRect/>
          </a:stretch>
        </p:blipFill>
        <p:spPr>
          <a:xfrm>
            <a:off x="917528" y="1909222"/>
            <a:ext cx="10356944" cy="4531476"/>
          </a:xfrm>
          <a:prstGeom prst="rect">
            <a:avLst/>
          </a:prstGeom>
        </p:spPr>
      </p:pic>
    </p:spTree>
    <p:extLst>
      <p:ext uri="{BB962C8B-B14F-4D97-AF65-F5344CB8AC3E}">
        <p14:creationId xmlns:p14="http://schemas.microsoft.com/office/powerpoint/2010/main" val="359710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39784" y="529982"/>
            <a:ext cx="11712432" cy="843123"/>
          </a:xfrm>
        </p:spPr>
        <p:txBody>
          <a:bodyPr>
            <a:noAutofit/>
          </a:bodyPr>
          <a:lstStyle/>
          <a:p>
            <a:pPr algn="ctr"/>
            <a:r>
              <a:rPr lang="en-US" sz="5200" b="1" dirty="0">
                <a:latin typeface="Times New Roman" panose="02020603050405020304" pitchFamily="18" charset="0"/>
                <a:cs typeface="Times New Roman" panose="02020603050405020304" pitchFamily="18" charset="0"/>
              </a:rPr>
              <a:t>...And Near-Total Dependence On China </a:t>
            </a:r>
            <a:endParaRPr lang="en-US" sz="5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74574" y="6495197"/>
            <a:ext cx="82894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IEA,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https://iea.blob.core.windows.net/assets/ffd2a83b-8c30-4e9d-980a-52b6d9a86fdc/TheRoleofCriticalMineralsinCleanEnergyTransitions.pdf</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31.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C8020FBC-A475-D646-BBF8-DB80C7BE6408}"/>
              </a:ext>
            </a:extLst>
          </p:cNvPr>
          <p:cNvPicPr>
            <a:picLocks noChangeAspect="1"/>
          </p:cNvPicPr>
          <p:nvPr/>
        </p:nvPicPr>
        <p:blipFill>
          <a:blip r:embed="rId4"/>
          <a:stretch>
            <a:fillRect/>
          </a:stretch>
        </p:blipFill>
        <p:spPr>
          <a:xfrm>
            <a:off x="1189261" y="1473918"/>
            <a:ext cx="9813478" cy="4359317"/>
          </a:xfrm>
          <a:prstGeom prst="rect">
            <a:avLst/>
          </a:prstGeom>
        </p:spPr>
      </p:pic>
      <p:sp>
        <p:nvSpPr>
          <p:cNvPr id="3" name="TextBox 2">
            <a:extLst>
              <a:ext uri="{FF2B5EF4-FFF2-40B4-BE49-F238E27FC236}">
                <a16:creationId xmlns:a16="http://schemas.microsoft.com/office/drawing/2014/main" id="{BD316EB5-7A0C-1A7D-4339-4C4F0E3A21AC}"/>
              </a:ext>
            </a:extLst>
          </p:cNvPr>
          <p:cNvSpPr txBox="1"/>
          <p:nvPr/>
        </p:nvSpPr>
        <p:spPr>
          <a:xfrm>
            <a:off x="4002125" y="6000860"/>
            <a:ext cx="4187749"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Shares Of Global Processing Market</a:t>
            </a:r>
          </a:p>
        </p:txBody>
      </p:sp>
    </p:spTree>
    <p:extLst>
      <p:ext uri="{BB962C8B-B14F-4D97-AF65-F5344CB8AC3E}">
        <p14:creationId xmlns:p14="http://schemas.microsoft.com/office/powerpoint/2010/main" val="1523509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359877" y="476282"/>
            <a:ext cx="9472238" cy="843123"/>
          </a:xfrm>
        </p:spPr>
        <p:txBody>
          <a:bodyPr>
            <a:noAutofit/>
          </a:bodyPr>
          <a:lstStyle/>
          <a:p>
            <a:pPr algn="ctr"/>
            <a:r>
              <a:rPr lang="en-US" sz="4800" b="1" dirty="0">
                <a:latin typeface="Times New Roman" panose="02020603050405020304" pitchFamily="18" charset="0"/>
                <a:cs typeface="Times New Roman" panose="02020603050405020304" pitchFamily="18" charset="0"/>
              </a:rPr>
              <a:t>China Controls 90% of Global Market For </a:t>
            </a:r>
            <a:r>
              <a:rPr lang="en-US" sz="4800" b="1" dirty="0" err="1">
                <a:latin typeface="Times New Roman" panose="02020603050405020304" pitchFamily="18" charset="0"/>
                <a:cs typeface="Times New Roman" panose="02020603050405020304" pitchFamily="18" charset="0"/>
              </a:rPr>
              <a:t>NdFeB</a:t>
            </a:r>
            <a:r>
              <a:rPr lang="en-US" sz="4800" b="1" dirty="0">
                <a:latin typeface="Times New Roman" panose="02020603050405020304" pitchFamily="18" charset="0"/>
                <a:cs typeface="Times New Roman" panose="02020603050405020304" pitchFamily="18" charset="0"/>
              </a:rPr>
              <a:t> Magnets</a:t>
            </a:r>
            <a:endParaRPr lang="en-US" sz="4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74574" y="6495197"/>
            <a:ext cx="7266733" cy="246221"/>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a:t>
            </a:r>
            <a:r>
              <a:rPr lang="en-US" sz="1000" i="1" dirty="0">
                <a:solidFill>
                  <a:srgbClr val="7F7F7F"/>
                </a:solidFill>
                <a:latin typeface="Times New Roman" panose="02020603050405020304" pitchFamily="18" charset="0"/>
                <a:cs typeface="Times New Roman" panose="02020603050405020304" pitchFamily="18" charset="0"/>
                <a:hlinkClick r:id="rId3"/>
              </a:rPr>
              <a:t>https://www.energy.gov/sites/default/files/2022-02/Neodymium%20Magnets%20Supply%20Chain%20Report%20-%20Final.pdf</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3E612185-41DF-7B4F-AAC2-316A2DDF08EE}"/>
              </a:ext>
            </a:extLst>
          </p:cNvPr>
          <p:cNvPicPr>
            <a:picLocks noChangeAspect="1"/>
          </p:cNvPicPr>
          <p:nvPr/>
        </p:nvPicPr>
        <p:blipFill>
          <a:blip r:embed="rId4"/>
          <a:stretch>
            <a:fillRect/>
          </a:stretch>
        </p:blipFill>
        <p:spPr>
          <a:xfrm>
            <a:off x="1831077" y="1690860"/>
            <a:ext cx="8529839" cy="4690858"/>
          </a:xfrm>
          <a:prstGeom prst="rect">
            <a:avLst/>
          </a:prstGeom>
        </p:spPr>
      </p:pic>
    </p:spTree>
    <p:extLst>
      <p:ext uri="{BB962C8B-B14F-4D97-AF65-F5344CB8AC3E}">
        <p14:creationId xmlns:p14="http://schemas.microsoft.com/office/powerpoint/2010/main" val="3127546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92567" y="714922"/>
            <a:ext cx="12006865" cy="589374"/>
          </a:xfrm>
        </p:spPr>
        <p:txBody>
          <a:bodyPr>
            <a:noAutofit/>
          </a:bodyPr>
          <a:lstStyle/>
          <a:p>
            <a:pPr algn="ctr"/>
            <a:r>
              <a:rPr lang="en-US" sz="4800" b="1" dirty="0">
                <a:latin typeface="Times New Roman" panose="02020603050405020304" pitchFamily="18" charset="0"/>
                <a:cs typeface="Times New Roman" panose="02020603050405020304" pitchFamily="18" charset="0"/>
              </a:rPr>
              <a:t>Since 2020, Price Of Metals Needed By Wind Turbines Up 93%, Turbine Prices Up 38%</a:t>
            </a:r>
            <a:r>
              <a:rPr lang="en-US" sz="4600" b="1" dirty="0">
                <a:latin typeface="Times New Roman" panose="02020603050405020304" pitchFamily="18" charset="0"/>
                <a:cs typeface="Times New Roman" panose="02020603050405020304" pitchFamily="18" charset="0"/>
              </a:rPr>
              <a:t> </a:t>
            </a:r>
          </a:p>
        </p:txBody>
      </p:sp>
      <p:sp>
        <p:nvSpPr>
          <p:cNvPr id="4" name="TextBox 1">
            <a:extLst>
              <a:ext uri="{FF2B5EF4-FFF2-40B4-BE49-F238E27FC236}">
                <a16:creationId xmlns:a16="http://schemas.microsoft.com/office/drawing/2014/main" id="{FF91F0AC-D435-5444-AB0A-FFF6C31D600E}"/>
              </a:ext>
            </a:extLst>
          </p:cNvPr>
          <p:cNvSpPr txBox="1"/>
          <p:nvPr/>
        </p:nvSpPr>
        <p:spPr>
          <a:xfrm>
            <a:off x="10537332" y="6472331"/>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95B450E-2A16-1F48-9C47-2420474BC8D4}"/>
              </a:ext>
            </a:extLst>
          </p:cNvPr>
          <p:cNvSpPr txBox="1"/>
          <p:nvPr/>
        </p:nvSpPr>
        <p:spPr>
          <a:xfrm>
            <a:off x="413736" y="6455197"/>
            <a:ext cx="6890028"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Source: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https://www.energymonitor.ai/tech/renewables/data-insight-the-cost-of-a-wind-turbine-has-increased-by-38-in-two-years/</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6C469B-D20E-4A32-114D-49A663580652}"/>
              </a:ext>
            </a:extLst>
          </p:cNvPr>
          <p:cNvPicPr>
            <a:picLocks noChangeAspect="1"/>
          </p:cNvPicPr>
          <p:nvPr/>
        </p:nvPicPr>
        <p:blipFill>
          <a:blip r:embed="rId4"/>
          <a:stretch>
            <a:fillRect/>
          </a:stretch>
        </p:blipFill>
        <p:spPr>
          <a:xfrm>
            <a:off x="413736" y="1927367"/>
            <a:ext cx="5809264" cy="4268929"/>
          </a:xfrm>
          <a:prstGeom prst="rect">
            <a:avLst/>
          </a:prstGeom>
        </p:spPr>
      </p:pic>
      <p:pic>
        <p:nvPicPr>
          <p:cNvPr id="10" name="Picture 9">
            <a:extLst>
              <a:ext uri="{FF2B5EF4-FFF2-40B4-BE49-F238E27FC236}">
                <a16:creationId xmlns:a16="http://schemas.microsoft.com/office/drawing/2014/main" id="{41C485D1-F09E-4614-A6C1-B3EE488F3565}"/>
              </a:ext>
            </a:extLst>
          </p:cNvPr>
          <p:cNvPicPr>
            <a:picLocks noChangeAspect="1"/>
          </p:cNvPicPr>
          <p:nvPr/>
        </p:nvPicPr>
        <p:blipFill>
          <a:blip r:embed="rId5"/>
          <a:stretch>
            <a:fillRect/>
          </a:stretch>
        </p:blipFill>
        <p:spPr>
          <a:xfrm>
            <a:off x="6642099" y="1927367"/>
            <a:ext cx="4572001" cy="4150896"/>
          </a:xfrm>
          <a:prstGeom prst="rect">
            <a:avLst/>
          </a:prstGeom>
        </p:spPr>
      </p:pic>
      <p:sp>
        <p:nvSpPr>
          <p:cNvPr id="11" name="TextBox 10">
            <a:extLst>
              <a:ext uri="{FF2B5EF4-FFF2-40B4-BE49-F238E27FC236}">
                <a16:creationId xmlns:a16="http://schemas.microsoft.com/office/drawing/2014/main" id="{B4DD7012-3C27-681A-5352-DDDA6D605C4D}"/>
              </a:ext>
            </a:extLst>
          </p:cNvPr>
          <p:cNvSpPr txBox="1"/>
          <p:nvPr/>
        </p:nvSpPr>
        <p:spPr>
          <a:xfrm>
            <a:off x="7569041" y="6143078"/>
            <a:ext cx="2718116"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Cost Per MW, $Million</a:t>
            </a:r>
          </a:p>
        </p:txBody>
      </p:sp>
    </p:spTree>
    <p:extLst>
      <p:ext uri="{BB962C8B-B14F-4D97-AF65-F5344CB8AC3E}">
        <p14:creationId xmlns:p14="http://schemas.microsoft.com/office/powerpoint/2010/main" val="3111459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233875" y="737098"/>
            <a:ext cx="9724249" cy="1108640"/>
          </a:xfrm>
        </p:spPr>
        <p:txBody>
          <a:bodyPr>
            <a:noAutofit/>
          </a:bodyPr>
          <a:lstStyle/>
          <a:p>
            <a:pPr algn="ctr"/>
            <a:r>
              <a:rPr lang="en-US" sz="5000" b="1" dirty="0">
                <a:latin typeface="Times New Roman" panose="02020603050405020304" pitchFamily="18" charset="0"/>
                <a:cs typeface="Times New Roman" panose="02020603050405020304" pitchFamily="18" charset="0"/>
              </a:rPr>
              <a:t>Tesla’s “Master Plan Part 3: Sustainable Energy for All of Earth,” April 5, 2023: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E8A6D24-C6FA-5D41-B9B5-80AB0584EE83}"/>
              </a:ext>
            </a:extLst>
          </p:cNvPr>
          <p:cNvSpPr txBox="1"/>
          <p:nvPr/>
        </p:nvSpPr>
        <p:spPr>
          <a:xfrm>
            <a:off x="126385" y="6416678"/>
            <a:ext cx="3940502" cy="246221"/>
          </a:xfrm>
          <a:prstGeom prst="rect">
            <a:avLst/>
          </a:prstGeom>
          <a:noFill/>
        </p:spPr>
        <p:txBody>
          <a:bodyPr wrap="none" rtlCol="0">
            <a:spAutoFit/>
          </a:bodyPr>
          <a:lstStyle/>
          <a:p>
            <a:r>
              <a:rPr lang="en-US" sz="1000" dirty="0">
                <a:solidFill>
                  <a:schemeClr val="tx2"/>
                </a:solidFill>
                <a:latin typeface="Times New Roman" panose="02020603050405020304" pitchFamily="18" charset="0"/>
                <a:cs typeface="Times New Roman" panose="02020603050405020304" pitchFamily="18" charset="0"/>
              </a:rPr>
              <a:t>Sources:  </a:t>
            </a:r>
            <a:r>
              <a:rPr lang="en-US" sz="1000" dirty="0">
                <a:solidFill>
                  <a:schemeClr val="tx2"/>
                </a:solidFill>
                <a:latin typeface="Times New Roman" panose="02020603050405020304" pitchFamily="18" charset="0"/>
                <a:cs typeface="Times New Roman" panose="02020603050405020304" pitchFamily="18" charset="0"/>
                <a:hlinkClick r:id="rId3"/>
              </a:rPr>
              <a:t>https://www.tesla.com/ns_videos/Tesla-Master-Plan-Part-3.pdf</a:t>
            </a:r>
            <a:r>
              <a:rPr lang="en-US" sz="1000" dirty="0">
                <a:solidFill>
                  <a:schemeClr val="tx2"/>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CA71250D-B352-528A-FBD2-DE636DF0C749}"/>
              </a:ext>
            </a:extLst>
          </p:cNvPr>
          <p:cNvPicPr>
            <a:picLocks noChangeAspect="1"/>
          </p:cNvPicPr>
          <p:nvPr/>
        </p:nvPicPr>
        <p:blipFill>
          <a:blip r:embed="rId4"/>
          <a:stretch>
            <a:fillRect/>
          </a:stretch>
        </p:blipFill>
        <p:spPr>
          <a:xfrm>
            <a:off x="4658270" y="2583873"/>
            <a:ext cx="7254945" cy="3433971"/>
          </a:xfrm>
          <a:prstGeom prst="rect">
            <a:avLst/>
          </a:prstGeom>
        </p:spPr>
      </p:pic>
      <p:pic>
        <p:nvPicPr>
          <p:cNvPr id="10" name="Picture 9">
            <a:extLst>
              <a:ext uri="{FF2B5EF4-FFF2-40B4-BE49-F238E27FC236}">
                <a16:creationId xmlns:a16="http://schemas.microsoft.com/office/drawing/2014/main" id="{8E8EB304-F92C-6643-FF94-71463DC8289A}"/>
              </a:ext>
            </a:extLst>
          </p:cNvPr>
          <p:cNvPicPr>
            <a:picLocks noChangeAspect="1"/>
          </p:cNvPicPr>
          <p:nvPr/>
        </p:nvPicPr>
        <p:blipFill>
          <a:blip r:embed="rId5"/>
          <a:stretch>
            <a:fillRect/>
          </a:stretch>
        </p:blipFill>
        <p:spPr>
          <a:xfrm>
            <a:off x="278785" y="2589029"/>
            <a:ext cx="4085397" cy="3428815"/>
          </a:xfrm>
          <a:prstGeom prst="rect">
            <a:avLst/>
          </a:prstGeom>
        </p:spPr>
      </p:pic>
    </p:spTree>
    <p:extLst>
      <p:ext uri="{BB962C8B-B14F-4D97-AF65-F5344CB8AC3E}">
        <p14:creationId xmlns:p14="http://schemas.microsoft.com/office/powerpoint/2010/main" val="925282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2219528" y="197533"/>
            <a:ext cx="7752943" cy="1108640"/>
          </a:xfrm>
        </p:spPr>
        <p:txBody>
          <a:bodyPr>
            <a:noAutofit/>
          </a:bodyPr>
          <a:lstStyle/>
          <a:p>
            <a:pPr algn="ctr"/>
            <a:r>
              <a:rPr lang="en-US" sz="5400" b="1" dirty="0">
                <a:latin typeface="Times New Roman" panose="02020603050405020304" pitchFamily="18" charset="0"/>
                <a:cs typeface="Times New Roman" panose="02020603050405020304" pitchFamily="18" charset="0"/>
              </a:rPr>
              <a:t>Details, Details, Details...</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03515" y="6385474"/>
            <a:ext cx="1562100" cy="3856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E8A6D24-C6FA-5D41-B9B5-80AB0584EE83}"/>
              </a:ext>
            </a:extLst>
          </p:cNvPr>
          <p:cNvSpPr txBox="1"/>
          <p:nvPr/>
        </p:nvSpPr>
        <p:spPr>
          <a:xfrm>
            <a:off x="126385" y="6524922"/>
            <a:ext cx="5226111" cy="246221"/>
          </a:xfrm>
          <a:prstGeom prst="rect">
            <a:avLst/>
          </a:prstGeom>
          <a:noFill/>
        </p:spPr>
        <p:txBody>
          <a:bodyPr wrap="none" rtlCol="0">
            <a:spAutoFit/>
          </a:bodyPr>
          <a:lstStyle/>
          <a:p>
            <a:r>
              <a:rPr lang="en-US" sz="1000" dirty="0">
                <a:solidFill>
                  <a:schemeClr val="tx2"/>
                </a:solidFill>
                <a:latin typeface="Times New Roman" panose="02020603050405020304" pitchFamily="18" charset="0"/>
                <a:cs typeface="Times New Roman" panose="02020603050405020304" pitchFamily="18" charset="0"/>
              </a:rPr>
              <a:t>Sources: EIA, </a:t>
            </a:r>
            <a:r>
              <a:rPr lang="en-US" sz="1000"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https://insideevs.com/news/531057/tesla-gigafactory-nevada-1000000th-battery</a:t>
            </a:r>
            <a:r>
              <a:rPr lang="en-US" sz="1000" dirty="0">
                <a:solidFill>
                  <a:schemeClr val="tx2"/>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t>
            </a:r>
            <a:r>
              <a:rPr lang="en-US" sz="1000" dirty="0">
                <a:solidFill>
                  <a:schemeClr val="tx2"/>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4A857995-2E98-4200-3265-1EC913442924}"/>
              </a:ext>
            </a:extLst>
          </p:cNvPr>
          <p:cNvPicPr>
            <a:picLocks noChangeAspect="1"/>
          </p:cNvPicPr>
          <p:nvPr/>
        </p:nvPicPr>
        <p:blipFill>
          <a:blip r:embed="rId4"/>
          <a:stretch>
            <a:fillRect/>
          </a:stretch>
        </p:blipFill>
        <p:spPr>
          <a:xfrm>
            <a:off x="834658" y="1424601"/>
            <a:ext cx="10522684" cy="2269872"/>
          </a:xfrm>
          <a:prstGeom prst="rect">
            <a:avLst/>
          </a:prstGeom>
        </p:spPr>
      </p:pic>
      <p:pic>
        <p:nvPicPr>
          <p:cNvPr id="10" name="Picture 9">
            <a:extLst>
              <a:ext uri="{FF2B5EF4-FFF2-40B4-BE49-F238E27FC236}">
                <a16:creationId xmlns:a16="http://schemas.microsoft.com/office/drawing/2014/main" id="{36095C03-A4E1-12FE-53DA-4436B31D9C0B}"/>
              </a:ext>
            </a:extLst>
          </p:cNvPr>
          <p:cNvPicPr>
            <a:picLocks noChangeAspect="1"/>
          </p:cNvPicPr>
          <p:nvPr/>
        </p:nvPicPr>
        <p:blipFill>
          <a:blip r:embed="rId5"/>
          <a:stretch>
            <a:fillRect/>
          </a:stretch>
        </p:blipFill>
        <p:spPr>
          <a:xfrm>
            <a:off x="834659" y="3973799"/>
            <a:ext cx="10522683" cy="2132348"/>
          </a:xfrm>
          <a:prstGeom prst="rect">
            <a:avLst/>
          </a:prstGeom>
        </p:spPr>
      </p:pic>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FC119542-4402-2701-E764-13879CD78A82}"/>
                  </a:ext>
                </a:extLst>
              </p14:cNvPr>
              <p14:cNvContentPartPr/>
              <p14:nvPr/>
            </p14:nvContentPartPr>
            <p14:xfrm>
              <a:off x="880887" y="4051964"/>
              <a:ext cx="1576080" cy="616680"/>
            </p14:xfrm>
          </p:contentPart>
        </mc:Choice>
        <mc:Fallback xmlns="">
          <p:pic>
            <p:nvPicPr>
              <p:cNvPr id="16" name="Ink 15">
                <a:extLst>
                  <a:ext uri="{FF2B5EF4-FFF2-40B4-BE49-F238E27FC236}">
                    <a16:creationId xmlns:a16="http://schemas.microsoft.com/office/drawing/2014/main" id="{FC119542-4402-2701-E764-13879CD78A82}"/>
                  </a:ext>
                </a:extLst>
              </p:cNvPr>
              <p:cNvPicPr/>
              <p:nvPr/>
            </p:nvPicPr>
            <p:blipFill>
              <a:blip r:embed="rId7"/>
              <a:stretch>
                <a:fillRect/>
              </a:stretch>
            </p:blipFill>
            <p:spPr>
              <a:xfrm>
                <a:off x="791247" y="3872324"/>
                <a:ext cx="1755720" cy="976320"/>
              </a:xfrm>
              <a:prstGeom prst="rect">
                <a:avLst/>
              </a:prstGeom>
            </p:spPr>
          </p:pic>
        </mc:Fallback>
      </mc:AlternateContent>
    </p:spTree>
    <p:extLst>
      <p:ext uri="{BB962C8B-B14F-4D97-AF65-F5344CB8AC3E}">
        <p14:creationId xmlns:p14="http://schemas.microsoft.com/office/powerpoint/2010/main" val="1447170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024579" y="704374"/>
            <a:ext cx="10142841" cy="843123"/>
          </a:xfrm>
        </p:spPr>
        <p:txBody>
          <a:bodyPr>
            <a:noAutofit/>
          </a:bodyPr>
          <a:lstStyle/>
          <a:p>
            <a:pPr algn="ctr"/>
            <a:r>
              <a:rPr lang="en-US" sz="5600" b="1" dirty="0">
                <a:latin typeface="Times New Roman" panose="02020603050405020304" pitchFamily="18" charset="0"/>
                <a:cs typeface="Times New Roman" panose="02020603050405020304" pitchFamily="18" charset="0"/>
              </a:rPr>
              <a:t>Elon’s Terrible, Horrible, No Good, Very Bad Battery Math</a:t>
            </a:r>
            <a:endParaRPr lang="en-US" sz="5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84312" y="6336786"/>
            <a:ext cx="57116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Tesla, </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hlinkClick r:id="rId3"/>
              </a:rPr>
              <a:t>https://insideevs.com/news/531057/tesla-gigafactory-nevada-1000000th-battery/</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Chart 3">
            <a:extLst>
              <a:ext uri="{FF2B5EF4-FFF2-40B4-BE49-F238E27FC236}">
                <a16:creationId xmlns:a16="http://schemas.microsoft.com/office/drawing/2014/main" id="{29ECE453-9128-43AF-3C86-C7CF3E6A32A7}"/>
              </a:ext>
            </a:extLst>
          </p:cNvPr>
          <p:cNvGraphicFramePr>
            <a:graphicFrameLocks/>
          </p:cNvGraphicFramePr>
          <p:nvPr>
            <p:extLst>
              <p:ext uri="{D42A27DB-BD31-4B8C-83A1-F6EECF244321}">
                <p14:modId xmlns:p14="http://schemas.microsoft.com/office/powerpoint/2010/main" val="1437634091"/>
              </p:ext>
            </p:extLst>
          </p:nvPr>
        </p:nvGraphicFramePr>
        <p:xfrm>
          <a:off x="529157" y="2475128"/>
          <a:ext cx="10638263" cy="318361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0335E2FE-6F6A-D171-7D26-7FDC67C1B2FF}"/>
              </a:ext>
            </a:extLst>
          </p:cNvPr>
          <p:cNvSpPr txBox="1"/>
          <p:nvPr/>
        </p:nvSpPr>
        <p:spPr>
          <a:xfrm>
            <a:off x="3892134" y="5638538"/>
            <a:ext cx="46554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Gigawatt-hours of battery storage</a:t>
            </a:r>
          </a:p>
        </p:txBody>
      </p:sp>
      <p:sp>
        <p:nvSpPr>
          <p:cNvPr id="9" name="Oval 8">
            <a:extLst>
              <a:ext uri="{FF2B5EF4-FFF2-40B4-BE49-F238E27FC236}">
                <a16:creationId xmlns:a16="http://schemas.microsoft.com/office/drawing/2014/main" id="{E3F55B93-093F-1BD4-6541-BDAB6A2B07B5}"/>
              </a:ext>
            </a:extLst>
          </p:cNvPr>
          <p:cNvSpPr/>
          <p:nvPr/>
        </p:nvSpPr>
        <p:spPr>
          <a:xfrm>
            <a:off x="5848288" y="2050327"/>
            <a:ext cx="4655442" cy="249521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At TSLA’s current production rate, producing 240 TWh of storage will take 960 years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3" name="Chart 2">
            <a:extLst>
              <a:ext uri="{FF2B5EF4-FFF2-40B4-BE49-F238E27FC236}">
                <a16:creationId xmlns:a16="http://schemas.microsoft.com/office/drawing/2014/main" id="{A76C455F-0646-796F-AE2A-5171AA89DF79}"/>
              </a:ext>
            </a:extLst>
          </p:cNvPr>
          <p:cNvGraphicFramePr>
            <a:graphicFrameLocks/>
          </p:cNvGraphicFramePr>
          <p:nvPr>
            <p:extLst>
              <p:ext uri="{D42A27DB-BD31-4B8C-83A1-F6EECF244321}">
                <p14:modId xmlns:p14="http://schemas.microsoft.com/office/powerpoint/2010/main" val="1985892561"/>
              </p:ext>
            </p:extLst>
          </p:nvPr>
        </p:nvGraphicFramePr>
        <p:xfrm>
          <a:off x="776867" y="3179097"/>
          <a:ext cx="10885976" cy="27328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34306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181682" y="988384"/>
            <a:ext cx="9828634" cy="843123"/>
          </a:xfrm>
        </p:spPr>
        <p:txBody>
          <a:bodyPr>
            <a:noAutofit/>
          </a:bodyPr>
          <a:lstStyle/>
          <a:p>
            <a:pPr algn="ctr"/>
            <a:r>
              <a:rPr lang="en-US" sz="4600" b="1" dirty="0">
                <a:latin typeface="Times New Roman" panose="02020603050405020304" pitchFamily="18" charset="0"/>
                <a:cs typeface="Times New Roman" panose="02020603050405020304" pitchFamily="18" charset="0"/>
              </a:rPr>
              <a:t>What About The Billions Of Waste </a:t>
            </a:r>
            <a:br>
              <a:rPr lang="en-US" sz="4600" b="1" dirty="0">
                <a:latin typeface="Times New Roman" panose="02020603050405020304" pitchFamily="18" charset="0"/>
                <a:cs typeface="Times New Roman" panose="02020603050405020304" pitchFamily="18" charset="0"/>
              </a:rPr>
            </a:br>
            <a:r>
              <a:rPr lang="en-US" sz="4600" b="1" dirty="0">
                <a:latin typeface="Times New Roman" panose="02020603050405020304" pitchFamily="18" charset="0"/>
                <a:cs typeface="Times New Roman" panose="02020603050405020304" pitchFamily="18" charset="0"/>
              </a:rPr>
              <a:t>Li-ion Batteries? Recycling Rates For Common Consumer Items</a:t>
            </a:r>
            <a:endParaRPr lang="en-US" sz="4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5D798F-219B-1C4F-AA9C-0C40B945EF95}"/>
              </a:ext>
            </a:extLst>
          </p:cNvPr>
          <p:cNvSpPr txBox="1"/>
          <p:nvPr/>
        </p:nvSpPr>
        <p:spPr>
          <a:xfrm>
            <a:off x="346806" y="6064310"/>
            <a:ext cx="9960975" cy="553998"/>
          </a:xfrm>
          <a:prstGeom prst="rect">
            <a:avLst/>
          </a:prstGeom>
          <a:noFill/>
        </p:spPr>
        <p:txBody>
          <a:bodyPr wrap="square" rtlCol="0">
            <a:spAutoFit/>
          </a:bodyPr>
          <a:lstStyle/>
          <a:p>
            <a:pPr lvl="0">
              <a:defRPr/>
            </a:pPr>
            <a:r>
              <a:rPr lang="en-US" sz="1000" i="1" dirty="0">
                <a:solidFill>
                  <a:srgbClr val="7F7F7F"/>
                </a:solidFill>
                <a:latin typeface="Times New Roman" panose="02020603050405020304" pitchFamily="18" charset="0"/>
                <a:cs typeface="Times New Roman" panose="02020603050405020304" pitchFamily="18" charset="0"/>
              </a:rPr>
              <a:t>Sources: </a:t>
            </a:r>
            <a:r>
              <a:rPr lang="en-US" sz="1000" i="1" dirty="0">
                <a:solidFill>
                  <a:srgbClr val="7F7F7F"/>
                </a:solidFill>
                <a:latin typeface="Times New Roman" panose="02020603050405020304" pitchFamily="18" charset="0"/>
                <a:cs typeface="Times New Roman" panose="02020603050405020304" pitchFamily="18" charset="0"/>
                <a:hlinkClick r:id="rId3"/>
              </a:rPr>
              <a:t>https://www.afandpa.org/news/2021/recycling-during-pandemic-2020-paper-and-cardboard-recycling-rates-are</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4"/>
              </a:rPr>
              <a:t>https://www.waste360.com/e-waste/report-recycling-rate-lead-batteries-us</a:t>
            </a:r>
            <a:r>
              <a:rPr lang="en-US" sz="1000" i="1" dirty="0">
                <a:solidFill>
                  <a:srgbClr val="7F7F7F"/>
                </a:solidFill>
                <a:latin typeface="Times New Roman" panose="02020603050405020304" pitchFamily="18" charset="0"/>
                <a:cs typeface="Times New Roman" panose="02020603050405020304" pitchFamily="18" charset="0"/>
              </a:rPr>
              <a:t> ;  </a:t>
            </a:r>
            <a:r>
              <a:rPr lang="en-US" sz="1000" i="1" dirty="0">
                <a:solidFill>
                  <a:srgbClr val="7F7F7F"/>
                </a:solidFill>
                <a:latin typeface="Times New Roman" panose="02020603050405020304" pitchFamily="18" charset="0"/>
                <a:cs typeface="Times New Roman" panose="02020603050405020304" pitchFamily="18" charset="0"/>
                <a:hlinkClick r:id="rId5"/>
              </a:rPr>
              <a:t>https://www.epa.gov/facts-and-figures-about-materials-waste-and-recycling/glass-material-specific-data</a:t>
            </a:r>
            <a:r>
              <a:rPr lang="en-US" sz="1000" i="1" dirty="0">
                <a:solidFill>
                  <a:srgbClr val="7F7F7F"/>
                </a:solidFill>
                <a:latin typeface="Times New Roman" panose="02020603050405020304" pitchFamily="18" charset="0"/>
                <a:cs typeface="Times New Roman" panose="02020603050405020304" pitchFamily="18" charset="0"/>
              </a:rPr>
              <a:t>, </a:t>
            </a:r>
          </a:p>
          <a:p>
            <a:pPr lvl="0">
              <a:defRPr/>
            </a:pPr>
            <a:r>
              <a:rPr lang="en-US" sz="1000" i="1" dirty="0">
                <a:solidFill>
                  <a:srgbClr val="7F7F7F"/>
                </a:solidFill>
                <a:latin typeface="Times New Roman" panose="02020603050405020304" pitchFamily="18" charset="0"/>
                <a:cs typeface="Times New Roman" panose="02020603050405020304" pitchFamily="18" charset="0"/>
              </a:rPr>
              <a:t>BBC, </a:t>
            </a:r>
            <a:r>
              <a:rPr lang="en-US" sz="1000" i="1" dirty="0">
                <a:solidFill>
                  <a:srgbClr val="7F7F7F"/>
                </a:solidFill>
                <a:latin typeface="Times New Roman" panose="02020603050405020304" pitchFamily="18" charset="0"/>
                <a:cs typeface="Times New Roman" panose="02020603050405020304" pitchFamily="18" charset="0"/>
                <a:hlinkClick r:id="rId6"/>
              </a:rPr>
              <a:t>https://www.bbc.com/news/business-56574779</a:t>
            </a:r>
            <a:r>
              <a:rPr lang="en-US" sz="1000" i="1" dirty="0">
                <a:solidFill>
                  <a:srgbClr val="7F7F7F"/>
                </a:solidFill>
                <a:latin typeface="Times New Roman" panose="02020603050405020304" pitchFamily="18" charset="0"/>
                <a:cs typeface="Times New Roman" panose="02020603050405020304" pitchFamily="18" charset="0"/>
              </a:rPr>
              <a:t>, Recycling Today, </a:t>
            </a:r>
            <a:r>
              <a:rPr lang="en-US" sz="1000" i="1" dirty="0">
                <a:solidFill>
                  <a:srgbClr val="7F7F7F"/>
                </a:solidFill>
                <a:latin typeface="Times New Roman" panose="02020603050405020304" pitchFamily="18" charset="0"/>
                <a:cs typeface="Times New Roman" panose="02020603050405020304" pitchFamily="18" charset="0"/>
                <a:hlinkClick r:id="rId7"/>
              </a:rPr>
              <a:t>https://www.recyclingtoday.com/article/aluminum-cans-recycled-twice-plastic-bottles/</a:t>
            </a:r>
            <a:r>
              <a:rPr lang="en-US" sz="1000" i="1" dirty="0">
                <a:solidFill>
                  <a:srgbClr val="7F7F7F"/>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0E978DF3-B464-504A-A021-CFF70C22F0CC}"/>
              </a:ext>
            </a:extLst>
          </p:cNvPr>
          <p:cNvSpPr txBox="1"/>
          <p:nvPr/>
        </p:nvSpPr>
        <p:spPr>
          <a:xfrm>
            <a:off x="10744849" y="6459897"/>
            <a:ext cx="1447151" cy="3168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Chart 8">
            <a:extLst>
              <a:ext uri="{FF2B5EF4-FFF2-40B4-BE49-F238E27FC236}">
                <a16:creationId xmlns:a16="http://schemas.microsoft.com/office/drawing/2014/main" id="{AF18B5F8-1158-91A2-D9C7-27D013F80341}"/>
              </a:ext>
            </a:extLst>
          </p:cNvPr>
          <p:cNvGraphicFramePr>
            <a:graphicFrameLocks/>
          </p:cNvGraphicFramePr>
          <p:nvPr>
            <p:extLst>
              <p:ext uri="{D42A27DB-BD31-4B8C-83A1-F6EECF244321}">
                <p14:modId xmlns:p14="http://schemas.microsoft.com/office/powerpoint/2010/main" val="113196728"/>
              </p:ext>
            </p:extLst>
          </p:nvPr>
        </p:nvGraphicFramePr>
        <p:xfrm>
          <a:off x="638431" y="2456805"/>
          <a:ext cx="10915135" cy="416150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52910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5560D8-6CCE-F04A-9A96-E26AEE295108}"/>
              </a:ext>
            </a:extLst>
          </p:cNvPr>
          <p:cNvSpPr txBox="1"/>
          <p:nvPr/>
        </p:nvSpPr>
        <p:spPr>
          <a:xfrm>
            <a:off x="498392" y="6113063"/>
            <a:ext cx="7884517" cy="400110"/>
          </a:xfrm>
          <a:prstGeom prst="rect">
            <a:avLst/>
          </a:prstGeom>
          <a:noFill/>
        </p:spPr>
        <p:txBody>
          <a:bodyPr wrap="square" rtlCol="0">
            <a:spAutoFit/>
          </a:bodyPr>
          <a:lstStyle/>
          <a:p>
            <a:pPr lvl="0">
              <a:defRPr/>
            </a:pPr>
            <a:r>
              <a:rPr lang="en-US" sz="1000" dirty="0">
                <a:solidFill>
                  <a:prstClr val="black"/>
                </a:solidFill>
                <a:latin typeface="Times New Roman" panose="02020603050405020304" pitchFamily="18" charset="0"/>
                <a:cs typeface="Times New Roman" panose="02020603050405020304" pitchFamily="18" charset="0"/>
              </a:rPr>
              <a:t>Source: </a:t>
            </a:r>
            <a:r>
              <a:rPr lang="en-US" sz="1000" dirty="0">
                <a:solidFill>
                  <a:prstClr val="black"/>
                </a:solidFill>
                <a:latin typeface="Times New Roman" panose="02020603050405020304" pitchFamily="18" charset="0"/>
                <a:cs typeface="Times New Roman" panose="02020603050405020304" pitchFamily="18" charset="0"/>
                <a:hlinkClick r:id="rId3"/>
              </a:rPr>
              <a:t>https://www.whitehouse.gov/briefing-room/statements-releases/2023/03/09/fact-sheet-president-bidens-budget-lowers-energy-costs-combats-the-climate-crisis-and-advances-environmental-justice/</a:t>
            </a:r>
            <a:r>
              <a:rPr lang="en-US" sz="1000" dirty="0">
                <a:solidFill>
                  <a:prstClr val="black"/>
                </a:solidFill>
                <a:latin typeface="Times New Roman" panose="02020603050405020304" pitchFamily="18" charset="0"/>
                <a:cs typeface="Times New Roman" panose="02020603050405020304" pitchFamily="18" charset="0"/>
              </a:rPr>
              <a:t> </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D7EA7F3-9484-EF43-8C91-6D0A28282CEC}"/>
              </a:ext>
            </a:extLst>
          </p:cNvPr>
          <p:cNvSpPr txBox="1"/>
          <p:nvPr/>
        </p:nvSpPr>
        <p:spPr>
          <a:xfrm>
            <a:off x="830686" y="1151453"/>
            <a:ext cx="10530628" cy="4555093"/>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“The Administration is continuing to implement the Inflation Reduction Act, which is already galvanizing our clean energy transition and making clean and energy efficient technologies more affordable for American families.” </a:t>
            </a:r>
          </a:p>
          <a:p>
            <a:pPr algn="ctr"/>
            <a:endParaRPr lang="en-US" b="1"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White House Press release, March 9, 2023</a:t>
            </a: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Tree>
    <p:extLst>
      <p:ext uri="{BB962C8B-B14F-4D97-AF65-F5344CB8AC3E}">
        <p14:creationId xmlns:p14="http://schemas.microsoft.com/office/powerpoint/2010/main" val="1842234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965168" y="1214425"/>
            <a:ext cx="10261662" cy="863756"/>
          </a:xfrm>
        </p:spPr>
        <p:txBody>
          <a:bodyPr>
            <a:noAutofit/>
          </a:bodyPr>
          <a:lstStyle/>
          <a:p>
            <a:pPr algn="ctr"/>
            <a:r>
              <a:rPr lang="en-US" sz="5400" b="1" dirty="0">
                <a:latin typeface="Times New Roman" panose="02020603050405020304" pitchFamily="18" charset="0"/>
                <a:cs typeface="Times New Roman" panose="02020603050405020304" pitchFamily="18" charset="0"/>
              </a:rPr>
              <a:t>Best No-Regrets Strategy Is N2N: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Natural Gas to Nuclear</a:t>
            </a:r>
          </a:p>
        </p:txBody>
      </p:sp>
      <p:sp>
        <p:nvSpPr>
          <p:cNvPr id="5" name="Content Placeholder 4">
            <a:extLst>
              <a:ext uri="{FF2B5EF4-FFF2-40B4-BE49-F238E27FC236}">
                <a16:creationId xmlns:a16="http://schemas.microsoft.com/office/drawing/2014/main" id="{910E4B37-577E-AD48-BA78-1D36C0539A7D}"/>
              </a:ext>
            </a:extLst>
          </p:cNvPr>
          <p:cNvSpPr>
            <a:spLocks noGrp="1"/>
          </p:cNvSpPr>
          <p:nvPr>
            <p:ph idx="1"/>
          </p:nvPr>
        </p:nvSpPr>
        <p:spPr>
          <a:xfrm>
            <a:off x="1123160" y="2869945"/>
            <a:ext cx="9918914" cy="2676648"/>
          </a:xfrm>
        </p:spPr>
        <p:txBody>
          <a:bodyPr>
            <a:noAutofit/>
          </a:bodyPr>
          <a:lstStyle/>
          <a:p>
            <a:pPr marL="457200" lvl="1" indent="0">
              <a:buNone/>
            </a:pPr>
            <a:r>
              <a:rPr lang="en-US" sz="3200" b="1" dirty="0">
                <a:latin typeface="Times New Roman" panose="02020603050405020304" pitchFamily="18" charset="0"/>
                <a:cs typeface="Times New Roman" panose="02020603050405020304" pitchFamily="18" charset="0"/>
              </a:rPr>
              <a:t>● 3B+ people need a </a:t>
            </a:r>
            <a:r>
              <a:rPr lang="en-US" sz="3200" b="1" u="sng" dirty="0">
                <a:latin typeface="Times New Roman" panose="02020603050405020304" pitchFamily="18" charset="0"/>
                <a:cs typeface="Times New Roman" panose="02020603050405020304" pitchFamily="18" charset="0"/>
              </a:rPr>
              <a:t>LOT</a:t>
            </a:r>
            <a:r>
              <a:rPr lang="en-US" sz="3200" b="1" dirty="0">
                <a:latin typeface="Times New Roman" panose="02020603050405020304" pitchFamily="18" charset="0"/>
                <a:cs typeface="Times New Roman" panose="02020603050405020304" pitchFamily="18" charset="0"/>
              </a:rPr>
              <a:t> more juice</a:t>
            </a:r>
          </a:p>
          <a:p>
            <a:pPr marL="457200" lvl="1" indent="0">
              <a:buNone/>
            </a:pPr>
            <a:r>
              <a:rPr lang="en-US" sz="3200" b="1" dirty="0">
                <a:latin typeface="Times New Roman" panose="02020603050405020304" pitchFamily="18" charset="0"/>
                <a:cs typeface="Times New Roman" panose="02020603050405020304" pitchFamily="18" charset="0"/>
              </a:rPr>
              <a:t>● Renewables can’t scale, not dispatchable, land-use </a:t>
            </a:r>
          </a:p>
          <a:p>
            <a:pPr marL="457200" lvl="1" indent="0">
              <a:buNone/>
            </a:pPr>
            <a:r>
              <a:rPr lang="en-US" sz="3200" b="1" dirty="0">
                <a:latin typeface="Times New Roman" panose="02020603050405020304" pitchFamily="18" charset="0"/>
                <a:cs typeface="Times New Roman" panose="02020603050405020304" pitchFamily="18" charset="0"/>
              </a:rPr>
              <a:t>● N2N: Highest power density &amp; EROEI </a:t>
            </a:r>
          </a:p>
          <a:p>
            <a:pPr marL="457200" lvl="1" indent="0">
              <a:buNone/>
            </a:pPr>
            <a:r>
              <a:rPr lang="en-US" sz="3200" b="1" dirty="0">
                <a:latin typeface="Times New Roman" panose="02020603050405020304" pitchFamily="18" charset="0"/>
                <a:cs typeface="Times New Roman" panose="02020603050405020304" pitchFamily="18" charset="0"/>
              </a:rPr>
              <a:t>● N2N: Low resource intensity</a:t>
            </a:r>
          </a:p>
          <a:p>
            <a:pPr marL="457200" lvl="1" indent="0">
              <a:buNone/>
            </a:pPr>
            <a:r>
              <a:rPr lang="en-US" sz="3200" b="1" dirty="0">
                <a:latin typeface="Times New Roman" panose="02020603050405020304" pitchFamily="18" charset="0"/>
                <a:cs typeface="Times New Roman" panose="02020603050405020304" pitchFamily="18" charset="0"/>
              </a:rPr>
              <a:t>● N2N: Technologies are mature &amp; scalable </a:t>
            </a:r>
          </a:p>
        </p:txBody>
      </p:sp>
      <p:sp>
        <p:nvSpPr>
          <p:cNvPr id="3" name="TextBox 1">
            <a:extLst>
              <a:ext uri="{FF2B5EF4-FFF2-40B4-BE49-F238E27FC236}">
                <a16:creationId xmlns:a16="http://schemas.microsoft.com/office/drawing/2014/main" id="{8B28C1CE-35A9-E45A-C26A-C8E2EA7DACF2}"/>
              </a:ext>
            </a:extLst>
          </p:cNvPr>
          <p:cNvSpPr txBox="1"/>
          <p:nvPr/>
        </p:nvSpPr>
        <p:spPr>
          <a:xfrm>
            <a:off x="10518908" y="6469874"/>
            <a:ext cx="1456467" cy="2734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9861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7EA7F3-9484-EF43-8C91-6D0A28282CEC}"/>
              </a:ext>
            </a:extLst>
          </p:cNvPr>
          <p:cNvSpPr txBox="1"/>
          <p:nvPr/>
        </p:nvSpPr>
        <p:spPr>
          <a:xfrm>
            <a:off x="1188261" y="1059941"/>
            <a:ext cx="9815477" cy="3785652"/>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Energy Realism </a:t>
            </a:r>
          </a:p>
          <a:p>
            <a:pPr algn="ctr"/>
            <a:r>
              <a:rPr lang="en-US" sz="8000" b="1" dirty="0">
                <a:latin typeface="Times New Roman" panose="02020603050405020304" pitchFamily="18" charset="0"/>
                <a:cs typeface="Times New Roman" panose="02020603050405020304" pitchFamily="18" charset="0"/>
              </a:rPr>
              <a:t>Is</a:t>
            </a:r>
          </a:p>
          <a:p>
            <a:pPr algn="ctr"/>
            <a:r>
              <a:rPr lang="en-US" sz="8000" b="1" dirty="0">
                <a:latin typeface="Times New Roman" panose="02020603050405020304" pitchFamily="18" charset="0"/>
                <a:cs typeface="Times New Roman" panose="02020603050405020304" pitchFamily="18" charset="0"/>
              </a:rPr>
              <a:t>Energy Humanism</a:t>
            </a:r>
          </a:p>
        </p:txBody>
      </p:sp>
      <p:sp>
        <p:nvSpPr>
          <p:cNvPr id="3" name="TextBox 2">
            <a:extLst>
              <a:ext uri="{FF2B5EF4-FFF2-40B4-BE49-F238E27FC236}">
                <a16:creationId xmlns:a16="http://schemas.microsoft.com/office/drawing/2014/main" id="{544B44F2-F648-2045-B65E-352057F496CA}"/>
              </a:ext>
            </a:extLst>
          </p:cNvPr>
          <p:cNvSpPr txBox="1"/>
          <p:nvPr/>
        </p:nvSpPr>
        <p:spPr>
          <a:xfrm>
            <a:off x="10672175" y="6313118"/>
            <a:ext cx="10214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©Robert Bryce</a:t>
            </a:r>
          </a:p>
        </p:txBody>
      </p:sp>
    </p:spTree>
    <p:extLst>
      <p:ext uri="{BB962C8B-B14F-4D97-AF65-F5344CB8AC3E}">
        <p14:creationId xmlns:p14="http://schemas.microsoft.com/office/powerpoint/2010/main" val="4094953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D79893-B211-DB48-87FF-F36C780F25CC}"/>
              </a:ext>
            </a:extLst>
          </p:cNvPr>
          <p:cNvPicPr>
            <a:picLocks noGrp="1" noChangeAspect="1"/>
          </p:cNvPicPr>
          <p:nvPr>
            <p:ph idx="1"/>
          </p:nvPr>
        </p:nvPicPr>
        <p:blipFill>
          <a:blip r:embed="rId3"/>
          <a:stretch>
            <a:fillRect/>
          </a:stretch>
        </p:blipFill>
        <p:spPr>
          <a:xfrm>
            <a:off x="2420185" y="1223145"/>
            <a:ext cx="7259843" cy="4475246"/>
          </a:xfrm>
        </p:spPr>
      </p:pic>
      <p:pic>
        <p:nvPicPr>
          <p:cNvPr id="12" name="Picture 11">
            <a:extLst>
              <a:ext uri="{FF2B5EF4-FFF2-40B4-BE49-F238E27FC236}">
                <a16:creationId xmlns:a16="http://schemas.microsoft.com/office/drawing/2014/main" id="{F5EA1FE0-38FF-724F-A96A-F0CFBC58987C}"/>
              </a:ext>
            </a:extLst>
          </p:cNvPr>
          <p:cNvPicPr>
            <a:picLocks noChangeAspect="1"/>
          </p:cNvPicPr>
          <p:nvPr/>
        </p:nvPicPr>
        <p:blipFill>
          <a:blip r:embed="rId4"/>
          <a:stretch>
            <a:fillRect/>
          </a:stretch>
        </p:blipFill>
        <p:spPr>
          <a:xfrm>
            <a:off x="6847668" y="5857642"/>
            <a:ext cx="1981022" cy="731843"/>
          </a:xfrm>
          <a:prstGeom prst="rect">
            <a:avLst/>
          </a:prstGeom>
        </p:spPr>
      </p:pic>
      <p:pic>
        <p:nvPicPr>
          <p:cNvPr id="14" name="Picture 13">
            <a:extLst>
              <a:ext uri="{FF2B5EF4-FFF2-40B4-BE49-F238E27FC236}">
                <a16:creationId xmlns:a16="http://schemas.microsoft.com/office/drawing/2014/main" id="{5E8A5ED0-CE13-E74E-A767-56D963878915}"/>
              </a:ext>
            </a:extLst>
          </p:cNvPr>
          <p:cNvPicPr>
            <a:picLocks noChangeAspect="1"/>
          </p:cNvPicPr>
          <p:nvPr/>
        </p:nvPicPr>
        <p:blipFill>
          <a:blip r:embed="rId5"/>
          <a:stretch>
            <a:fillRect/>
          </a:stretch>
        </p:blipFill>
        <p:spPr>
          <a:xfrm>
            <a:off x="2420185" y="5852012"/>
            <a:ext cx="1962629" cy="737473"/>
          </a:xfrm>
          <a:prstGeom prst="rect">
            <a:avLst/>
          </a:prstGeom>
        </p:spPr>
      </p:pic>
      <p:sp>
        <p:nvSpPr>
          <p:cNvPr id="15" name="TextBox 14">
            <a:extLst>
              <a:ext uri="{FF2B5EF4-FFF2-40B4-BE49-F238E27FC236}">
                <a16:creationId xmlns:a16="http://schemas.microsoft.com/office/drawing/2014/main" id="{4770D40D-0B35-3F46-A263-FBC2749862D4}"/>
              </a:ext>
            </a:extLst>
          </p:cNvPr>
          <p:cNvSpPr txBox="1"/>
          <p:nvPr/>
        </p:nvSpPr>
        <p:spPr>
          <a:xfrm>
            <a:off x="426662" y="268515"/>
            <a:ext cx="11338676" cy="861774"/>
          </a:xfrm>
          <a:prstGeom prst="rect">
            <a:avLst/>
          </a:prstGeom>
          <a:noFill/>
        </p:spPr>
        <p:txBody>
          <a:bodyPr wrap="square" rtlCol="0">
            <a:spAutoFit/>
          </a:bodyPr>
          <a:lstStyle/>
          <a:p>
            <a:pPr algn="ctr"/>
            <a:r>
              <a:rPr lang="en-US" sz="5000" b="1" i="1" dirty="0">
                <a:latin typeface="Times New Roman" panose="02020603050405020304" pitchFamily="18" charset="0"/>
                <a:cs typeface="Times New Roman" panose="02020603050405020304" pitchFamily="18" charset="0"/>
              </a:rPr>
              <a:t>Juice: How Electricity Explains the World</a:t>
            </a:r>
          </a:p>
        </p:txBody>
      </p:sp>
      <p:pic>
        <p:nvPicPr>
          <p:cNvPr id="3" name="Picture 2">
            <a:extLst>
              <a:ext uri="{FF2B5EF4-FFF2-40B4-BE49-F238E27FC236}">
                <a16:creationId xmlns:a16="http://schemas.microsoft.com/office/drawing/2014/main" id="{A2EEBC62-FD8C-2E4F-94F1-01F388238276}"/>
              </a:ext>
            </a:extLst>
          </p:cNvPr>
          <p:cNvPicPr>
            <a:picLocks noChangeAspect="1"/>
          </p:cNvPicPr>
          <p:nvPr/>
        </p:nvPicPr>
        <p:blipFill>
          <a:blip r:embed="rId6"/>
          <a:stretch>
            <a:fillRect/>
          </a:stretch>
        </p:blipFill>
        <p:spPr>
          <a:xfrm>
            <a:off x="414804" y="5838994"/>
            <a:ext cx="1594754" cy="734662"/>
          </a:xfrm>
          <a:prstGeom prst="rect">
            <a:avLst/>
          </a:prstGeom>
        </p:spPr>
      </p:pic>
      <p:pic>
        <p:nvPicPr>
          <p:cNvPr id="6" name="Picture 5">
            <a:extLst>
              <a:ext uri="{FF2B5EF4-FFF2-40B4-BE49-F238E27FC236}">
                <a16:creationId xmlns:a16="http://schemas.microsoft.com/office/drawing/2014/main" id="{7F4F050F-C54B-D74A-A5FB-E2619C88E928}"/>
              </a:ext>
            </a:extLst>
          </p:cNvPr>
          <p:cNvPicPr>
            <a:picLocks noChangeAspect="1"/>
          </p:cNvPicPr>
          <p:nvPr/>
        </p:nvPicPr>
        <p:blipFill>
          <a:blip r:embed="rId7"/>
          <a:stretch>
            <a:fillRect/>
          </a:stretch>
        </p:blipFill>
        <p:spPr>
          <a:xfrm>
            <a:off x="9239317" y="5848909"/>
            <a:ext cx="2269511" cy="740576"/>
          </a:xfrm>
          <a:prstGeom prst="rect">
            <a:avLst/>
          </a:prstGeom>
        </p:spPr>
      </p:pic>
      <p:pic>
        <p:nvPicPr>
          <p:cNvPr id="8" name="Picture 7">
            <a:extLst>
              <a:ext uri="{FF2B5EF4-FFF2-40B4-BE49-F238E27FC236}">
                <a16:creationId xmlns:a16="http://schemas.microsoft.com/office/drawing/2014/main" id="{BFA4E111-00AD-5C48-BC68-C100C09D8A60}"/>
              </a:ext>
            </a:extLst>
          </p:cNvPr>
          <p:cNvPicPr>
            <a:picLocks noChangeAspect="1"/>
          </p:cNvPicPr>
          <p:nvPr/>
        </p:nvPicPr>
        <p:blipFill>
          <a:blip r:embed="rId8"/>
          <a:stretch>
            <a:fillRect/>
          </a:stretch>
        </p:blipFill>
        <p:spPr>
          <a:xfrm>
            <a:off x="4682650" y="5852543"/>
            <a:ext cx="1754392" cy="773279"/>
          </a:xfrm>
          <a:prstGeom prst="rect">
            <a:avLst/>
          </a:prstGeom>
        </p:spPr>
      </p:pic>
    </p:spTree>
    <p:extLst>
      <p:ext uri="{BB962C8B-B14F-4D97-AF65-F5344CB8AC3E}">
        <p14:creationId xmlns:p14="http://schemas.microsoft.com/office/powerpoint/2010/main" val="3194605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19CB905-0100-164E-8174-965D68EF61A8}"/>
              </a:ext>
            </a:extLst>
          </p:cNvPr>
          <p:cNvPicPr>
            <a:picLocks noGrp="1" noChangeAspect="1"/>
          </p:cNvPicPr>
          <p:nvPr>
            <p:ph idx="1"/>
          </p:nvPr>
        </p:nvPicPr>
        <p:blipFill>
          <a:blip r:embed="rId3"/>
          <a:stretch>
            <a:fillRect/>
          </a:stretch>
        </p:blipFill>
        <p:spPr>
          <a:xfrm>
            <a:off x="7727119" y="417958"/>
            <a:ext cx="3918232" cy="5942092"/>
          </a:xfrm>
        </p:spPr>
      </p:pic>
      <p:pic>
        <p:nvPicPr>
          <p:cNvPr id="1030" name="Picture 6">
            <a:extLst>
              <a:ext uri="{FF2B5EF4-FFF2-40B4-BE49-F238E27FC236}">
                <a16:creationId xmlns:a16="http://schemas.microsoft.com/office/drawing/2014/main" id="{DF78BAC4-CF12-4622-BF08-7C00761A9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927" y="3426601"/>
            <a:ext cx="1934078" cy="2933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6CCCF2A-DEEB-4DE1-88B3-3B55E4647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939" y="417958"/>
            <a:ext cx="1684775" cy="26271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74F1E06-9E86-45AF-B05F-D1083B861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2528" y="352600"/>
            <a:ext cx="1834606" cy="26925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A2E8F86-7909-4A32-8C0E-83C06369F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05" y="417958"/>
            <a:ext cx="1908076" cy="2716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F0D695C6-E076-264C-846C-3DEE19F60C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0854" y="3426600"/>
            <a:ext cx="1951715" cy="293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516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A310D-DD19-5B42-955B-1905604AC7D3}"/>
              </a:ext>
            </a:extLst>
          </p:cNvPr>
          <p:cNvPicPr>
            <a:picLocks noChangeAspect="1"/>
          </p:cNvPicPr>
          <p:nvPr/>
        </p:nvPicPr>
        <p:blipFill>
          <a:blip r:embed="rId3"/>
          <a:stretch>
            <a:fillRect/>
          </a:stretch>
        </p:blipFill>
        <p:spPr>
          <a:xfrm>
            <a:off x="3090919" y="423919"/>
            <a:ext cx="6010161" cy="6010161"/>
          </a:xfrm>
          <a:prstGeom prst="rect">
            <a:avLst/>
          </a:prstGeom>
        </p:spPr>
      </p:pic>
    </p:spTree>
    <p:extLst>
      <p:ext uri="{BB962C8B-B14F-4D97-AF65-F5344CB8AC3E}">
        <p14:creationId xmlns:p14="http://schemas.microsoft.com/office/powerpoint/2010/main" val="3303940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6D45-6E4D-CE4C-BBD3-EB43F814AE5E}"/>
              </a:ext>
            </a:extLst>
          </p:cNvPr>
          <p:cNvSpPr>
            <a:spLocks noGrp="1"/>
          </p:cNvSpPr>
          <p:nvPr>
            <p:ph type="title"/>
          </p:nvPr>
        </p:nvSpPr>
        <p:spPr>
          <a:xfrm>
            <a:off x="1199147" y="1130897"/>
            <a:ext cx="9989553" cy="1010723"/>
          </a:xfrm>
        </p:spPr>
        <p:txBody>
          <a:bodyPr>
            <a:normAutofit fontScale="90000"/>
          </a:bodyPr>
          <a:lstStyle/>
          <a:p>
            <a:pPr algn="ctr"/>
            <a:br>
              <a:rPr lang="en-US"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br>
              <a:rPr lang="en-US" sz="5300" dirty="0">
                <a:latin typeface="Times New Roman" panose="02020603050405020304" pitchFamily="18" charset="0"/>
                <a:cs typeface="Times New Roman" panose="02020603050405020304" pitchFamily="18" charset="0"/>
              </a:rPr>
            </a:br>
            <a:r>
              <a:rPr lang="en-US" sz="7300" b="1" dirty="0" err="1">
                <a:latin typeface="Times New Roman" panose="02020603050405020304" pitchFamily="18" charset="0"/>
                <a:cs typeface="Times New Roman" panose="02020603050405020304" pitchFamily="18" charset="0"/>
              </a:rPr>
              <a:t>RobertBryce.Substack.com</a:t>
            </a:r>
            <a:br>
              <a:rPr lang="en-US" sz="36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r>
              <a:rPr lang="en-US" sz="7300" b="1" dirty="0">
                <a:latin typeface="Times New Roman" panose="02020603050405020304" pitchFamily="18" charset="0"/>
                <a:cs typeface="Times New Roman" panose="02020603050405020304" pitchFamily="18" charset="0"/>
              </a:rPr>
              <a:t>@pwrhungry</a:t>
            </a:r>
            <a:br>
              <a:rPr lang="en-US" sz="7300" b="1" dirty="0">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r>
              <a:rPr lang="en-US" sz="6000" u="sng"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74050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54303" y="993188"/>
            <a:ext cx="12300604" cy="415877"/>
          </a:xfrm>
        </p:spPr>
        <p:txBody>
          <a:bodyPr>
            <a:noAutofit/>
          </a:bodyPr>
          <a:lstStyle/>
          <a:p>
            <a:pPr algn="ctr"/>
            <a:r>
              <a:rPr lang="en-US" sz="5000" b="1" dirty="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Occurrences of “energy transition”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In </a:t>
            </a:r>
            <a:r>
              <a:rPr lang="en-US" sz="5400" b="1" i="1" dirty="0">
                <a:latin typeface="Times New Roman" panose="02020603050405020304" pitchFamily="18" charset="0"/>
                <a:cs typeface="Times New Roman" panose="02020603050405020304" pitchFamily="18" charset="0"/>
              </a:rPr>
              <a:t>New York Times, </a:t>
            </a:r>
            <a:r>
              <a:rPr lang="en-US" sz="5400" b="1" dirty="0">
                <a:latin typeface="Times New Roman" panose="02020603050405020304" pitchFamily="18" charset="0"/>
                <a:cs typeface="Times New Roman" panose="02020603050405020304" pitchFamily="18" charset="0"/>
              </a:rPr>
              <a:t>2015 to 2022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15546" y="6479055"/>
            <a:ext cx="1146777" cy="30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B2F2007-757B-6940-A730-BAAC353DA03D}"/>
              </a:ext>
            </a:extLst>
          </p:cNvPr>
          <p:cNvSpPr txBox="1"/>
          <p:nvPr/>
        </p:nvSpPr>
        <p:spPr>
          <a:xfrm>
            <a:off x="340314" y="6455197"/>
            <a:ext cx="1418978" cy="246221"/>
          </a:xfrm>
          <a:prstGeom prst="rect">
            <a:avLst/>
          </a:prstGeom>
          <a:noFill/>
        </p:spPr>
        <p:txBody>
          <a:bodyPr wrap="none" rtlCol="0">
            <a:spAutoFit/>
          </a:bodyPr>
          <a:lstStyle/>
          <a:p>
            <a:r>
              <a:rPr lang="en-US" sz="1000" i="1" dirty="0"/>
              <a:t>Source: New York Times</a:t>
            </a:r>
          </a:p>
        </p:txBody>
      </p:sp>
      <p:graphicFrame>
        <p:nvGraphicFramePr>
          <p:cNvPr id="7" name="Chart 6">
            <a:extLst>
              <a:ext uri="{FF2B5EF4-FFF2-40B4-BE49-F238E27FC236}">
                <a16:creationId xmlns:a16="http://schemas.microsoft.com/office/drawing/2014/main" id="{5124AB77-1F0E-D341-E3A6-8261795C3A17}"/>
              </a:ext>
            </a:extLst>
          </p:cNvPr>
          <p:cNvGraphicFramePr>
            <a:graphicFrameLocks/>
          </p:cNvGraphicFramePr>
          <p:nvPr/>
        </p:nvGraphicFramePr>
        <p:xfrm>
          <a:off x="428172" y="2129969"/>
          <a:ext cx="11335656" cy="41402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355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54303" y="993188"/>
            <a:ext cx="12300604" cy="415877"/>
          </a:xfrm>
        </p:spPr>
        <p:txBody>
          <a:bodyPr>
            <a:noAutofit/>
          </a:bodyPr>
          <a:lstStyle/>
          <a:p>
            <a:pPr algn="ctr"/>
            <a:r>
              <a:rPr lang="en-US" sz="5000" b="1" dirty="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Occurrences of “energy transition”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In </a:t>
            </a:r>
            <a:r>
              <a:rPr lang="en-US" sz="5400" b="1" dirty="0" err="1">
                <a:latin typeface="Times New Roman" panose="02020603050405020304" pitchFamily="18" charset="0"/>
                <a:cs typeface="Times New Roman" panose="02020603050405020304" pitchFamily="18" charset="0"/>
              </a:rPr>
              <a:t>NewsBank</a:t>
            </a:r>
            <a:r>
              <a:rPr lang="en-US" sz="5400" b="1" i="1" dirty="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2015 to 2022 </a:t>
            </a:r>
          </a:p>
        </p:txBody>
      </p:sp>
      <p:sp>
        <p:nvSpPr>
          <p:cNvPr id="4" name="TextBox 1">
            <a:extLst>
              <a:ext uri="{FF2B5EF4-FFF2-40B4-BE49-F238E27FC236}">
                <a16:creationId xmlns:a16="http://schemas.microsoft.com/office/drawing/2014/main" id="{66370F34-540C-9D4B-9016-991FA4016ABF}"/>
              </a:ext>
            </a:extLst>
          </p:cNvPr>
          <p:cNvSpPr txBox="1"/>
          <p:nvPr/>
        </p:nvSpPr>
        <p:spPr>
          <a:xfrm>
            <a:off x="10515546" y="6479055"/>
            <a:ext cx="1146777" cy="30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B2F2007-757B-6940-A730-BAAC353DA03D}"/>
              </a:ext>
            </a:extLst>
          </p:cNvPr>
          <p:cNvSpPr txBox="1"/>
          <p:nvPr/>
        </p:nvSpPr>
        <p:spPr>
          <a:xfrm>
            <a:off x="340314" y="6455197"/>
            <a:ext cx="1138453" cy="246221"/>
          </a:xfrm>
          <a:prstGeom prst="rect">
            <a:avLst/>
          </a:prstGeom>
          <a:noFill/>
        </p:spPr>
        <p:txBody>
          <a:bodyPr wrap="none" rtlCol="0">
            <a:spAutoFit/>
          </a:bodyPr>
          <a:lstStyle/>
          <a:p>
            <a:r>
              <a:rPr lang="en-US" sz="1000" i="1" dirty="0"/>
              <a:t>Source: </a:t>
            </a:r>
            <a:r>
              <a:rPr lang="en-US" sz="1000" i="1" dirty="0" err="1"/>
              <a:t>NewsBank</a:t>
            </a:r>
            <a:endParaRPr lang="en-US" sz="1000" i="1" dirty="0"/>
          </a:p>
        </p:txBody>
      </p:sp>
      <p:graphicFrame>
        <p:nvGraphicFramePr>
          <p:cNvPr id="3" name="Chart 2">
            <a:extLst>
              <a:ext uri="{FF2B5EF4-FFF2-40B4-BE49-F238E27FC236}">
                <a16:creationId xmlns:a16="http://schemas.microsoft.com/office/drawing/2014/main" id="{905AB68E-1317-E62A-2EFE-D44A6E7E8F3F}"/>
              </a:ext>
            </a:extLst>
          </p:cNvPr>
          <p:cNvGraphicFramePr>
            <a:graphicFrameLocks/>
          </p:cNvGraphicFramePr>
          <p:nvPr/>
        </p:nvGraphicFramePr>
        <p:xfrm>
          <a:off x="380612" y="2071883"/>
          <a:ext cx="11430773" cy="43833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7985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54303" y="993188"/>
            <a:ext cx="12300604" cy="415877"/>
          </a:xfrm>
        </p:spPr>
        <p:txBody>
          <a:bodyPr>
            <a:noAutofit/>
          </a:bodyPr>
          <a:lstStyle/>
          <a:p>
            <a:pPr algn="ctr"/>
            <a:r>
              <a:rPr lang="en-US" sz="5000" b="1" dirty="0">
                <a:latin typeface="Times New Roman" panose="02020603050405020304" pitchFamily="18" charset="0"/>
                <a:cs typeface="Times New Roman" panose="02020603050405020304" pitchFamily="18" charset="0"/>
              </a:rPr>
              <a:t>What Energy Transition?</a:t>
            </a:r>
            <a:br>
              <a:rPr lang="en-US" sz="5000" b="1" dirty="0">
                <a:latin typeface="Times New Roman" panose="02020603050405020304" pitchFamily="18" charset="0"/>
                <a:cs typeface="Times New Roman" panose="02020603050405020304" pitchFamily="18" charset="0"/>
              </a:rPr>
            </a:br>
            <a:r>
              <a:rPr lang="en-US" sz="5000" b="1" dirty="0">
                <a:latin typeface="Times New Roman" panose="02020603050405020304" pitchFamily="18" charset="0"/>
                <a:cs typeface="Times New Roman" panose="02020603050405020304" pitchFamily="18" charset="0"/>
              </a:rPr>
              <a:t>Energy Poverty Is Rampant and Deadly</a:t>
            </a:r>
            <a:br>
              <a:rPr lang="en-US" sz="5000" b="1" dirty="0">
                <a:latin typeface="Times New Roman" panose="02020603050405020304" pitchFamily="18" charset="0"/>
                <a:cs typeface="Times New Roman" panose="02020603050405020304" pitchFamily="18" charset="0"/>
              </a:rPr>
            </a:br>
            <a:endParaRPr lang="en-US" sz="5000" b="1" dirty="0">
              <a:latin typeface="Times New Roman" panose="02020603050405020304" pitchFamily="18" charset="0"/>
              <a:cs typeface="Times New Roman" panose="02020603050405020304" pitchFamily="18" charset="0"/>
            </a:endParaRPr>
          </a:p>
        </p:txBody>
      </p:sp>
      <p:sp>
        <p:nvSpPr>
          <p:cNvPr id="4" name="TextBox 1">
            <a:extLst>
              <a:ext uri="{FF2B5EF4-FFF2-40B4-BE49-F238E27FC236}">
                <a16:creationId xmlns:a16="http://schemas.microsoft.com/office/drawing/2014/main" id="{66370F34-540C-9D4B-9016-991FA4016ABF}"/>
              </a:ext>
            </a:extLst>
          </p:cNvPr>
          <p:cNvSpPr txBox="1"/>
          <p:nvPr/>
        </p:nvSpPr>
        <p:spPr>
          <a:xfrm>
            <a:off x="10515546" y="6479055"/>
            <a:ext cx="1146777" cy="30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Content Placeholder 7">
            <a:extLst>
              <a:ext uri="{FF2B5EF4-FFF2-40B4-BE49-F238E27FC236}">
                <a16:creationId xmlns:a16="http://schemas.microsoft.com/office/drawing/2014/main" id="{CC08FC92-273E-7742-887D-D17399777AB4}"/>
              </a:ext>
            </a:extLst>
          </p:cNvPr>
          <p:cNvPicPr>
            <a:picLocks noGrp="1" noChangeAspect="1"/>
          </p:cNvPicPr>
          <p:nvPr>
            <p:ph idx="1"/>
          </p:nvPr>
        </p:nvPicPr>
        <p:blipFill>
          <a:blip r:embed="rId3"/>
          <a:stretch>
            <a:fillRect/>
          </a:stretch>
        </p:blipFill>
        <p:spPr>
          <a:xfrm>
            <a:off x="784274" y="2860421"/>
            <a:ext cx="5311725" cy="3525053"/>
          </a:xfrm>
        </p:spPr>
      </p:pic>
      <p:sp>
        <p:nvSpPr>
          <p:cNvPr id="14" name="TextBox 13">
            <a:extLst>
              <a:ext uri="{FF2B5EF4-FFF2-40B4-BE49-F238E27FC236}">
                <a16:creationId xmlns:a16="http://schemas.microsoft.com/office/drawing/2014/main" id="{3B2F2007-757B-6940-A730-BAAC353DA03D}"/>
              </a:ext>
            </a:extLst>
          </p:cNvPr>
          <p:cNvSpPr txBox="1"/>
          <p:nvPr/>
        </p:nvSpPr>
        <p:spPr>
          <a:xfrm>
            <a:off x="340314" y="6455197"/>
            <a:ext cx="744114" cy="246221"/>
          </a:xfrm>
          <a:prstGeom prst="rect">
            <a:avLst/>
          </a:prstGeom>
          <a:noFill/>
        </p:spPr>
        <p:txBody>
          <a:bodyPr wrap="none" rtlCol="0">
            <a:spAutoFit/>
          </a:bodyPr>
          <a:lstStyle/>
          <a:p>
            <a:r>
              <a:rPr lang="en-US" sz="1000" i="1" dirty="0"/>
              <a:t>Source: AP</a:t>
            </a:r>
          </a:p>
        </p:txBody>
      </p:sp>
      <p:pic>
        <p:nvPicPr>
          <p:cNvPr id="5" name="Picture 4">
            <a:extLst>
              <a:ext uri="{FF2B5EF4-FFF2-40B4-BE49-F238E27FC236}">
                <a16:creationId xmlns:a16="http://schemas.microsoft.com/office/drawing/2014/main" id="{C6CF7B4A-3A09-C546-BE99-41BF6D7E1948}"/>
              </a:ext>
            </a:extLst>
          </p:cNvPr>
          <p:cNvPicPr>
            <a:picLocks noChangeAspect="1"/>
          </p:cNvPicPr>
          <p:nvPr/>
        </p:nvPicPr>
        <p:blipFill>
          <a:blip r:embed="rId4"/>
          <a:stretch>
            <a:fillRect/>
          </a:stretch>
        </p:blipFill>
        <p:spPr>
          <a:xfrm>
            <a:off x="1828799" y="1783124"/>
            <a:ext cx="8534400" cy="495300"/>
          </a:xfrm>
          <a:prstGeom prst="rect">
            <a:avLst/>
          </a:prstGeom>
        </p:spPr>
      </p:pic>
      <p:pic>
        <p:nvPicPr>
          <p:cNvPr id="10" name="Picture 9">
            <a:extLst>
              <a:ext uri="{FF2B5EF4-FFF2-40B4-BE49-F238E27FC236}">
                <a16:creationId xmlns:a16="http://schemas.microsoft.com/office/drawing/2014/main" id="{1B828DB1-3111-2047-A7B8-058C9580D9D0}"/>
              </a:ext>
            </a:extLst>
          </p:cNvPr>
          <p:cNvPicPr>
            <a:picLocks noChangeAspect="1"/>
          </p:cNvPicPr>
          <p:nvPr/>
        </p:nvPicPr>
        <p:blipFill>
          <a:blip r:embed="rId5"/>
          <a:stretch>
            <a:fillRect/>
          </a:stretch>
        </p:blipFill>
        <p:spPr>
          <a:xfrm>
            <a:off x="6725265" y="2372005"/>
            <a:ext cx="4161810" cy="4013469"/>
          </a:xfrm>
          <a:prstGeom prst="rect">
            <a:avLst/>
          </a:prstGeom>
        </p:spPr>
      </p:pic>
    </p:spTree>
    <p:extLst>
      <p:ext uri="{BB962C8B-B14F-4D97-AF65-F5344CB8AC3E}">
        <p14:creationId xmlns:p14="http://schemas.microsoft.com/office/powerpoint/2010/main" val="421232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364637" y="1078793"/>
            <a:ext cx="11462724" cy="579904"/>
          </a:xfrm>
        </p:spPr>
        <p:txBody>
          <a:bodyPr>
            <a:noAutofit/>
          </a:bodyPr>
          <a:lstStyle/>
          <a:p>
            <a:pPr algn="ctr"/>
            <a:r>
              <a:rPr lang="en-US" sz="4800" b="1" dirty="0">
                <a:latin typeface="Times New Roman" panose="02020603050405020304" pitchFamily="18" charset="0"/>
                <a:cs typeface="Times New Roman" panose="02020603050405020304" pitchFamily="18" charset="0"/>
              </a:rPr>
              <a:t>In 2021, &gt;260 Human Beings Were Burned Alive Due to Extreme Energy Poverty</a:t>
            </a:r>
            <a:br>
              <a:rPr lang="en-US" sz="4800" b="1" dirty="0">
                <a:latin typeface="Times New Roman" panose="02020603050405020304" pitchFamily="18" charset="0"/>
                <a:cs typeface="Times New Roman" panose="02020603050405020304" pitchFamily="18" charset="0"/>
              </a:rPr>
            </a:br>
            <a:endParaRPr lang="en-US" sz="4800" b="1" dirty="0">
              <a:latin typeface="Times New Roman" panose="02020603050405020304" pitchFamily="18" charset="0"/>
              <a:cs typeface="Times New Roman" panose="02020603050405020304" pitchFamily="18" charset="0"/>
            </a:endParaRPr>
          </a:p>
        </p:txBody>
      </p:sp>
      <p:sp>
        <p:nvSpPr>
          <p:cNvPr id="4" name="TextBox 1">
            <a:extLst>
              <a:ext uri="{FF2B5EF4-FFF2-40B4-BE49-F238E27FC236}">
                <a16:creationId xmlns:a16="http://schemas.microsoft.com/office/drawing/2014/main" id="{66370F34-540C-9D4B-9016-991FA4016ABF}"/>
              </a:ext>
            </a:extLst>
          </p:cNvPr>
          <p:cNvSpPr txBox="1"/>
          <p:nvPr/>
        </p:nvSpPr>
        <p:spPr>
          <a:xfrm>
            <a:off x="10515546" y="6479055"/>
            <a:ext cx="1146777" cy="3072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B2F2007-757B-6940-A730-BAAC353DA03D}"/>
              </a:ext>
            </a:extLst>
          </p:cNvPr>
          <p:cNvSpPr txBox="1"/>
          <p:nvPr/>
        </p:nvSpPr>
        <p:spPr>
          <a:xfrm>
            <a:off x="340314" y="6455197"/>
            <a:ext cx="744114" cy="246221"/>
          </a:xfrm>
          <a:prstGeom prst="rect">
            <a:avLst/>
          </a:prstGeom>
          <a:noFill/>
        </p:spPr>
        <p:txBody>
          <a:bodyPr wrap="none" rtlCol="0">
            <a:spAutoFit/>
          </a:bodyPr>
          <a:lstStyle/>
          <a:p>
            <a:r>
              <a:rPr lang="en-US" sz="1000" i="1" dirty="0"/>
              <a:t>Source: AP</a:t>
            </a:r>
          </a:p>
        </p:txBody>
      </p:sp>
      <p:pic>
        <p:nvPicPr>
          <p:cNvPr id="1026" name="Picture 2" descr="The 95 people who died in Haiti died from extreme energy poverty.">
            <a:extLst>
              <a:ext uri="{FF2B5EF4-FFF2-40B4-BE49-F238E27FC236}">
                <a16:creationId xmlns:a16="http://schemas.microsoft.com/office/drawing/2014/main" id="{4D53D749-DC35-804B-99DB-B859F153A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325" y="2034156"/>
            <a:ext cx="6667349" cy="444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28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F07-0256-A946-AC38-98E4FF1661C2}"/>
              </a:ext>
            </a:extLst>
          </p:cNvPr>
          <p:cNvSpPr>
            <a:spLocks noGrp="1"/>
          </p:cNvSpPr>
          <p:nvPr>
            <p:ph type="title"/>
          </p:nvPr>
        </p:nvSpPr>
        <p:spPr>
          <a:xfrm>
            <a:off x="160669" y="264470"/>
            <a:ext cx="11749306" cy="1108640"/>
          </a:xfrm>
        </p:spPr>
        <p:txBody>
          <a:bodyPr>
            <a:noAutofit/>
          </a:bodyPr>
          <a:lstStyle/>
          <a:p>
            <a:pPr algn="ctr">
              <a:lnSpc>
                <a:spcPct val="100000"/>
              </a:lnSpc>
              <a:spcBef>
                <a:spcPts val="400"/>
              </a:spcBef>
              <a:spcAft>
                <a:spcPts val="400"/>
              </a:spcAft>
            </a:pPr>
            <a:r>
              <a:rPr lang="en-US" sz="4100" b="1" dirty="0">
                <a:latin typeface="Times New Roman" panose="02020603050405020304" pitchFamily="18" charset="0"/>
                <a:cs typeface="Times New Roman" panose="02020603050405020304" pitchFamily="18" charset="0"/>
              </a:rPr>
              <a:t>Shares Of Global Primary Energy, 1985 &amp; 2021 After </a:t>
            </a:r>
            <a:r>
              <a:rPr lang="en-US" sz="4000" b="1" i="0" u="none" strike="noStrike" dirty="0">
                <a:solidFill>
                  <a:srgbClr val="404040"/>
                </a:solidFill>
                <a:effectLst/>
                <a:highlight>
                  <a:srgbClr val="FFFF00"/>
                </a:highlight>
                <a:latin typeface="-apple-system"/>
              </a:rPr>
              <a:t>≈</a:t>
            </a:r>
            <a:r>
              <a:rPr lang="en-US" sz="4100" b="1" dirty="0">
                <a:highlight>
                  <a:srgbClr val="FFFF00"/>
                </a:highlight>
                <a:latin typeface="Times New Roman" panose="02020603050405020304" pitchFamily="18" charset="0"/>
                <a:cs typeface="Times New Roman" panose="02020603050405020304" pitchFamily="18" charset="0"/>
              </a:rPr>
              <a:t>$3.7T</a:t>
            </a:r>
            <a:r>
              <a:rPr lang="en-US" sz="4100" b="1" dirty="0">
                <a:latin typeface="Times New Roman" panose="02020603050405020304" pitchFamily="18" charset="0"/>
                <a:cs typeface="Times New Roman" panose="02020603050405020304" pitchFamily="18" charset="0"/>
              </a:rPr>
              <a:t> Spent On Wind &amp; Solar</a:t>
            </a:r>
          </a:p>
        </p:txBody>
      </p:sp>
      <p:sp>
        <p:nvSpPr>
          <p:cNvPr id="7" name="TextBox 1">
            <a:extLst>
              <a:ext uri="{FF2B5EF4-FFF2-40B4-BE49-F238E27FC236}">
                <a16:creationId xmlns:a16="http://schemas.microsoft.com/office/drawing/2014/main" id="{D12D2DC6-C88E-4E48-9279-FBBBF974355F}"/>
              </a:ext>
            </a:extLst>
          </p:cNvPr>
          <p:cNvSpPr txBox="1"/>
          <p:nvPr/>
        </p:nvSpPr>
        <p:spPr>
          <a:xfrm>
            <a:off x="10506833" y="6463099"/>
            <a:ext cx="1463820" cy="2462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Robert Bryce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74C0954-C913-0241-A913-EA9599580DF3}"/>
              </a:ext>
            </a:extLst>
          </p:cNvPr>
          <p:cNvSpPr txBox="1"/>
          <p:nvPr/>
        </p:nvSpPr>
        <p:spPr>
          <a:xfrm>
            <a:off x="221347" y="6347909"/>
            <a:ext cx="6992620" cy="400110"/>
          </a:xfrm>
          <a:prstGeom prst="rect">
            <a:avLst/>
          </a:prstGeom>
          <a:noFill/>
        </p:spPr>
        <p:txBody>
          <a:bodyPr wrap="none" rtlCol="0">
            <a:spAutoFit/>
          </a:bodyPr>
          <a:lstStyle/>
          <a:p>
            <a:pPr lvl="0">
              <a:defRPr/>
            </a:pP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Source: BP</a:t>
            </a:r>
            <a:r>
              <a:rPr lang="en-US" sz="1000" i="1" dirty="0">
                <a:solidFill>
                  <a:srgbClr val="7F7F7F"/>
                </a:solidFill>
                <a:latin typeface="Times New Roman" panose="02020603050405020304" pitchFamily="18" charset="0"/>
                <a:cs typeface="Times New Roman" panose="02020603050405020304" pitchFamily="18" charset="0"/>
              </a:rPr>
              <a:t>, </a:t>
            </a:r>
            <a:r>
              <a:rPr lang="en-US" sz="1000" i="1" dirty="0">
                <a:solidFill>
                  <a:srgbClr val="7F7F7F"/>
                </a:solidFill>
                <a:latin typeface="Times New Roman" panose="02020603050405020304" pitchFamily="18" charset="0"/>
                <a:cs typeface="Times New Roman" panose="02020603050405020304" pitchFamily="18" charset="0"/>
                <a:hlinkClick r:id="rId3"/>
              </a:rPr>
              <a:t>https://about.bnef.com/blog/global-low-carbon-energy-technology-investment-surges-past-1-trillion-for-the-first-time/</a:t>
            </a:r>
            <a:r>
              <a:rPr lang="en-US" sz="1000" i="1" dirty="0">
                <a:solidFill>
                  <a:srgbClr val="7F7F7F"/>
                </a:solidFill>
                <a:latin typeface="Times New Roman" panose="02020603050405020304" pitchFamily="18" charset="0"/>
                <a:cs typeface="Times New Roman" panose="02020603050405020304" pitchFamily="18" charset="0"/>
              </a:rPr>
              <a:t> .</a:t>
            </a:r>
          </a:p>
          <a:p>
            <a:pPr lvl="0">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https://taiyangnews.info/business/bloombergnef-260-gw-new-solar-installed-in-2022-globally/</a:t>
            </a:r>
            <a:r>
              <a:rPr kumimoji="0" lang="en-US" sz="1000" b="0" i="1" u="none" strike="noStrike" kern="1200" cap="none" spc="0" normalizeH="0" baseline="0" noProof="0" dirty="0">
                <a:ln>
                  <a:noFill/>
                </a:ln>
                <a:solidFill>
                  <a:srgbClr val="7F7F7F"/>
                </a:solidFill>
                <a:effectLst/>
                <a:uLnTx/>
                <a:uFillTx/>
                <a:latin typeface="Times New Roman" panose="02020603050405020304" pitchFamily="18" charset="0"/>
                <a:ea typeface="+mn-ea"/>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9B6FAA2-D932-E34B-976D-223CC7314B47}"/>
              </a:ext>
            </a:extLst>
          </p:cNvPr>
          <p:cNvSpPr txBox="1"/>
          <p:nvPr/>
        </p:nvSpPr>
        <p:spPr>
          <a:xfrm>
            <a:off x="6959601" y="2385787"/>
            <a:ext cx="72327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5%</a:t>
            </a:r>
          </a:p>
        </p:txBody>
      </p:sp>
      <p:graphicFrame>
        <p:nvGraphicFramePr>
          <p:cNvPr id="9" name="Chart 8">
            <a:extLst>
              <a:ext uri="{FF2B5EF4-FFF2-40B4-BE49-F238E27FC236}">
                <a16:creationId xmlns:a16="http://schemas.microsoft.com/office/drawing/2014/main" id="{09ED7729-088D-374F-A674-A57D1CD9312A}"/>
              </a:ext>
            </a:extLst>
          </p:cNvPr>
          <p:cNvGraphicFramePr>
            <a:graphicFrameLocks/>
          </p:cNvGraphicFramePr>
          <p:nvPr>
            <p:extLst>
              <p:ext uri="{D42A27DB-BD31-4B8C-83A1-F6EECF244321}">
                <p14:modId xmlns:p14="http://schemas.microsoft.com/office/powerpoint/2010/main" val="1677034749"/>
              </p:ext>
            </p:extLst>
          </p:nvPr>
        </p:nvGraphicFramePr>
        <p:xfrm>
          <a:off x="6331956" y="1513027"/>
          <a:ext cx="5503333" cy="49401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8F10AB86-CEF5-C841-8569-42E9B2D8BACC}"/>
              </a:ext>
            </a:extLst>
          </p:cNvPr>
          <p:cNvGraphicFramePr>
            <a:graphicFrameLocks/>
          </p:cNvGraphicFramePr>
          <p:nvPr>
            <p:extLst>
              <p:ext uri="{D42A27DB-BD31-4B8C-83A1-F6EECF244321}">
                <p14:modId xmlns:p14="http://schemas.microsoft.com/office/powerpoint/2010/main" val="1755957299"/>
              </p:ext>
            </p:extLst>
          </p:nvPr>
        </p:nvGraphicFramePr>
        <p:xfrm>
          <a:off x="829733" y="1407751"/>
          <a:ext cx="5096934" cy="4940158"/>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EC5E78FE-9088-B84F-B00B-CA976BC36901}"/>
              </a:ext>
            </a:extLst>
          </p:cNvPr>
          <p:cNvSpPr txBox="1"/>
          <p:nvPr/>
        </p:nvSpPr>
        <p:spPr>
          <a:xfrm>
            <a:off x="4588934" y="2201121"/>
            <a:ext cx="954107" cy="553998"/>
          </a:xfrm>
          <a:prstGeom prst="rect">
            <a:avLst/>
          </a:prstGeom>
          <a:noFill/>
        </p:spPr>
        <p:txBody>
          <a:bodyPr wrap="none" rtlCol="0">
            <a:spAutoFit/>
          </a:bodyPr>
          <a:lstStyle/>
          <a:p>
            <a:r>
              <a:rPr lang="en-US" sz="3000" b="1" dirty="0">
                <a:latin typeface="Times New Roman" panose="02020603050405020304" pitchFamily="18" charset="0"/>
                <a:cs typeface="Times New Roman" panose="02020603050405020304" pitchFamily="18" charset="0"/>
              </a:rPr>
              <a:t>88%</a:t>
            </a:r>
          </a:p>
        </p:txBody>
      </p:sp>
      <p:sp>
        <p:nvSpPr>
          <p:cNvPr id="15" name="TextBox 14">
            <a:extLst>
              <a:ext uri="{FF2B5EF4-FFF2-40B4-BE49-F238E27FC236}">
                <a16:creationId xmlns:a16="http://schemas.microsoft.com/office/drawing/2014/main" id="{A14FD680-F49E-A249-A554-3231D94B7747}"/>
              </a:ext>
            </a:extLst>
          </p:cNvPr>
          <p:cNvSpPr txBox="1"/>
          <p:nvPr/>
        </p:nvSpPr>
        <p:spPr>
          <a:xfrm>
            <a:off x="10459456" y="2271948"/>
            <a:ext cx="90281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83%</a:t>
            </a:r>
          </a:p>
        </p:txBody>
      </p:sp>
      <p:sp>
        <p:nvSpPr>
          <p:cNvPr id="4" name="TextBox 3">
            <a:extLst>
              <a:ext uri="{FF2B5EF4-FFF2-40B4-BE49-F238E27FC236}">
                <a16:creationId xmlns:a16="http://schemas.microsoft.com/office/drawing/2014/main" id="{0FC81103-4940-C04F-9B35-B7BF386FDEA5}"/>
              </a:ext>
            </a:extLst>
          </p:cNvPr>
          <p:cNvSpPr txBox="1"/>
          <p:nvPr/>
        </p:nvSpPr>
        <p:spPr>
          <a:xfrm>
            <a:off x="8231954" y="3801732"/>
            <a:ext cx="1231427"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490 EJ</a:t>
            </a:r>
          </a:p>
        </p:txBody>
      </p:sp>
      <p:sp>
        <p:nvSpPr>
          <p:cNvPr id="11" name="TextBox 10">
            <a:extLst>
              <a:ext uri="{FF2B5EF4-FFF2-40B4-BE49-F238E27FC236}">
                <a16:creationId xmlns:a16="http://schemas.microsoft.com/office/drawing/2014/main" id="{4531AB80-A6E1-E241-B0F4-5ACFEBE7E176}"/>
              </a:ext>
            </a:extLst>
          </p:cNvPr>
          <p:cNvSpPr txBox="1"/>
          <p:nvPr/>
        </p:nvSpPr>
        <p:spPr>
          <a:xfrm>
            <a:off x="2762486" y="3811752"/>
            <a:ext cx="1231427"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266 EJ</a:t>
            </a:r>
          </a:p>
        </p:txBody>
      </p:sp>
      <p:sp>
        <p:nvSpPr>
          <p:cNvPr id="12" name="TextBox 11">
            <a:extLst>
              <a:ext uri="{FF2B5EF4-FFF2-40B4-BE49-F238E27FC236}">
                <a16:creationId xmlns:a16="http://schemas.microsoft.com/office/drawing/2014/main" id="{85A1E274-B11F-0F49-815D-A1A083C1BAD9}"/>
              </a:ext>
            </a:extLst>
          </p:cNvPr>
          <p:cNvSpPr txBox="1"/>
          <p:nvPr/>
        </p:nvSpPr>
        <p:spPr>
          <a:xfrm>
            <a:off x="6035322" y="2755119"/>
            <a:ext cx="105189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27 EJ</a:t>
            </a:r>
          </a:p>
        </p:txBody>
      </p:sp>
      <p:sp>
        <p:nvSpPr>
          <p:cNvPr id="6" name="TextBox 5">
            <a:extLst>
              <a:ext uri="{FF2B5EF4-FFF2-40B4-BE49-F238E27FC236}">
                <a16:creationId xmlns:a16="http://schemas.microsoft.com/office/drawing/2014/main" id="{11D038CA-5CA3-9D45-EA0B-72169FCB71E6}"/>
              </a:ext>
            </a:extLst>
          </p:cNvPr>
          <p:cNvSpPr txBox="1"/>
          <p:nvPr/>
        </p:nvSpPr>
        <p:spPr>
          <a:xfrm>
            <a:off x="4433744" y="4731497"/>
            <a:ext cx="3642344" cy="523220"/>
          </a:xfrm>
          <a:prstGeom prst="rect">
            <a:avLst/>
          </a:prstGeom>
          <a:noFill/>
        </p:spPr>
        <p:txBody>
          <a:bodyPr wrap="none" rtlCol="0">
            <a:spAutoFit/>
          </a:bodyPr>
          <a:lstStyle/>
          <a:p>
            <a:r>
              <a:rPr lang="en-US" sz="2800" b="1" i="1" u="sng" dirty="0">
                <a:highlight>
                  <a:srgbClr val="FFFF00"/>
                </a:highlight>
                <a:latin typeface="Times New Roman" panose="02020603050405020304" pitchFamily="18" charset="0"/>
                <a:cs typeface="Times New Roman" panose="02020603050405020304" pitchFamily="18" charset="0"/>
              </a:rPr>
              <a:t>224 EJ increase in HC </a:t>
            </a:r>
          </a:p>
        </p:txBody>
      </p:sp>
    </p:spTree>
    <p:extLst>
      <p:ext uri="{BB962C8B-B14F-4D97-AF65-F5344CB8AC3E}">
        <p14:creationId xmlns:p14="http://schemas.microsoft.com/office/powerpoint/2010/main" val="121788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427067</TotalTime>
  <Words>2414</Words>
  <Application>Microsoft Macintosh PowerPoint</Application>
  <PresentationFormat>Widescreen</PresentationFormat>
  <Paragraphs>310</Paragraphs>
  <Slides>45</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-apple-system</vt:lpstr>
      <vt:lpstr>Calibri Light</vt:lpstr>
      <vt:lpstr>Arial</vt:lpstr>
      <vt:lpstr>Times New Roman</vt:lpstr>
      <vt:lpstr>Calibri</vt:lpstr>
      <vt:lpstr>Office Theme</vt:lpstr>
      <vt:lpstr>2_Office Theme</vt:lpstr>
      <vt:lpstr>Renewable Dreams, Hydrocarbon Realities, And The Real Fuels Of The Future</vt:lpstr>
      <vt:lpstr>PowerPoint Presentation</vt:lpstr>
      <vt:lpstr>PowerPoint Presentation</vt:lpstr>
      <vt:lpstr>PowerPoint Presentation</vt:lpstr>
      <vt:lpstr> Occurrences of “energy transition”  In New York Times, 2015 to 2022 </vt:lpstr>
      <vt:lpstr> Occurrences of “energy transition”  In NewsBank, 2015 to 2022 </vt:lpstr>
      <vt:lpstr>What Energy Transition? Energy Poverty Is Rampant and Deadly </vt:lpstr>
      <vt:lpstr>In 2021, &gt;260 Human Beings Were Burned Alive Due to Extreme Energy Poverty </vt:lpstr>
      <vt:lpstr>Shares Of Global Primary Energy, 1985 &amp; 2021 After ≈$3.7T Spent On Wind &amp; Solar</vt:lpstr>
      <vt:lpstr>What Energy Transition?  In 2021, Global HC Use Grew 4.9x Faster  Than Wind &amp; Solar; Oil Grew 2x Faster </vt:lpstr>
      <vt:lpstr>“CO2 Emissions In 2022” Report By  International Energy Agency, March 2:  </vt:lpstr>
      <vt:lpstr>Shares of US Primary Energy, 1985 &amp; 2021  After ≈$900B Spent on Wind &amp; Solar</vt:lpstr>
      <vt:lpstr>In 2021, US Hydrocarbon Use Grew 5.7x Faster than Wind &amp; Solar </vt:lpstr>
      <vt:lpstr>In 2022, US Hydrocarbon Use Grew 55% Faster Than Wind &amp; Solar Combined </vt:lpstr>
      <vt:lpstr>Biden’s Zero-Carbon Grid Needs  2,700 TWh/yr Of New Zero-C Juice by 2035. From Where Will It Come? </vt:lpstr>
      <vt:lpstr>PowerPoint Presentation</vt:lpstr>
      <vt:lpstr>PowerPoint Presentation</vt:lpstr>
      <vt:lpstr>PowerPoint Presentation</vt:lpstr>
      <vt:lpstr>All-Renewable Schemes Require Massive Increases in High-Voltage Transmission</vt:lpstr>
      <vt:lpstr>No Transition Without Transmission:  Years Needed For Grid Buildout At Current Growth Rate </vt:lpstr>
      <vt:lpstr>Out Of Transmission:  HV Projects Face Fierce Opposition</vt:lpstr>
      <vt:lpstr>What About The Kit?  Transformer Shortages; Utility Product  Cost Inflation “At an all-time high” </vt:lpstr>
      <vt:lpstr>Cost Increases For Specific Utility Products In 2021 and 2022 </vt:lpstr>
      <vt:lpstr>PowerPoint Presentation</vt:lpstr>
      <vt:lpstr>King Coal Comes Storming Back</vt:lpstr>
      <vt:lpstr>● “The electric automobile will quickly and easily take precedence over all other kinds of motor carriages as soon as an effective battery of light weight is discovered.”  -- Los Angeles Times, 1901   ● “Prices on electric cars will continue to drop until they are within reach of the average family.” -- Washington Post, 1915     </vt:lpstr>
      <vt:lpstr>PowerPoint Presentation</vt:lpstr>
      <vt:lpstr>What About Affordability? </vt:lpstr>
      <vt:lpstr>EVs Will Increase Electricity Demand.  Who Will Pay For Grid Upgrades? </vt:lpstr>
      <vt:lpstr>Just Stop Oil? If Oil Didn’t Exist,  We’d Have To Invent It  Energy Density Of Gasoline Is 40x That Of Li-ion</vt:lpstr>
      <vt:lpstr>Gasoline Prices Have Been  Flat Since 1976</vt:lpstr>
      <vt:lpstr>Alt-Energy Requires Staggering Amounts Of Metals, Minerals, &amp; Magnets </vt:lpstr>
      <vt:lpstr>...And Near-Total Dependence On China </vt:lpstr>
      <vt:lpstr>China Controls 90% of Global Market For NdFeB Magnets</vt:lpstr>
      <vt:lpstr>Since 2020, Price Of Metals Needed By Wind Turbines Up 93%, Turbine Prices Up 38% </vt:lpstr>
      <vt:lpstr>Tesla’s “Master Plan Part 3: Sustainable Energy for All of Earth,” April 5, 2023: </vt:lpstr>
      <vt:lpstr>Details, Details, Details...</vt:lpstr>
      <vt:lpstr>Elon’s Terrible, Horrible, No Good, Very Bad Battery Math</vt:lpstr>
      <vt:lpstr>What About The Billions Of Waste  Li-ion Batteries? Recycling Rates For Common Consumer Items</vt:lpstr>
      <vt:lpstr>Best No-Regrets Strategy Is N2N:  Natural Gas to Nuclear</vt:lpstr>
      <vt:lpstr>PowerPoint Presentation</vt:lpstr>
      <vt:lpstr>PowerPoint Presentation</vt:lpstr>
      <vt:lpstr>PowerPoint Presentation</vt:lpstr>
      <vt:lpstr>PowerPoint Presentation</vt:lpstr>
      <vt:lpstr>     RobertBryce.Substack.com  @pwrhungry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Electricity, and the Wealth of Nations</dc:title>
  <dc:creator>Robert Bryce</dc:creator>
  <cp:lastModifiedBy>Robert Bryce</cp:lastModifiedBy>
  <cp:revision>972</cp:revision>
  <cp:lastPrinted>2023-01-18T15:31:55Z</cp:lastPrinted>
  <dcterms:created xsi:type="dcterms:W3CDTF">2019-12-25T23:05:17Z</dcterms:created>
  <dcterms:modified xsi:type="dcterms:W3CDTF">2023-05-01T21:01:31Z</dcterms:modified>
</cp:coreProperties>
</file>